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81" r:id="rId4"/>
    <p:sldId id="280" r:id="rId5"/>
    <p:sldId id="282" r:id="rId6"/>
    <p:sldId id="285" r:id="rId7"/>
    <p:sldId id="286" r:id="rId8"/>
    <p:sldId id="262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F77B-78D6-4F96-A314-E3B3646CE1D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97D3-C45B-413C-9529-9C14418092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1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4CA-CB21-4C7E-9E98-99F48695E76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DEFA-2A51-4780-9315-169043865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40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C5CA7-CA9B-487D-9102-7E38816B651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FD82-F047-484B-B28E-6C70F608CE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8775-901D-441C-9EB4-2D55C150233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D3AA-9DF8-42C2-94DA-D41D1666DE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03E9-4D5A-4841-B626-6E7D85FEC05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B8FF-5AD1-4098-8471-D38E351936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C277-3438-4A75-B836-B6B4B396C2C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B111-F857-4B71-AB47-1439BD0A25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67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6B50-0B9A-42E0-92B9-7C10A5805CFD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E6BB-ADB5-4D9B-9313-14B3379CBB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7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6F2A-9071-435C-A8B8-E602F5B8877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BD9C-4F03-4E28-BB75-F61DB16573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43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A475-8C75-45B4-A542-BC38E4CBFC7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49E8-84DD-4A38-BCF6-A1803E45ED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5CB3-B20B-4D67-9F38-9044A8ED0D6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D492-1AB0-4F44-978F-D4AF8A0883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9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8CA5-E569-4462-BDB7-8FE34A1BFCF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A85C-D7B3-4276-A587-4ED5A8B1C5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10000"/>
                <a:lumOff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0775B-6227-40FA-AB5E-8B6F56378E1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53D292-8337-46A2-B025-9FACF0ECE2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 descr="D:\job\贵州农村\PPT\服务行业从业常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463925"/>
            <a:ext cx="33321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服务行业从业常识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导游人员从业入门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、导游工作内容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06" name="Picture 34" descr="D:\job\贵州农村\PPT\服务行业从业常识\efdw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268413"/>
            <a:ext cx="8123237" cy="541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二、导游人员的分类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3151188" y="2435225"/>
            <a:ext cx="2941637" cy="2941638"/>
          </a:xfrm>
          <a:prstGeom prst="donut">
            <a:avLst>
              <a:gd name="adj" fmla="val 34372"/>
            </a:avLst>
          </a:prstGeom>
          <a:solidFill>
            <a:srgbClr val="FDF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7906" r="49934" b="49783"/>
          <a:stretch>
            <a:fillRect/>
          </a:stretch>
        </p:blipFill>
        <p:spPr bwMode="auto">
          <a:xfrm>
            <a:off x="3119438" y="2427288"/>
            <a:ext cx="1484312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7906" r="21939" b="49783"/>
          <a:stretch>
            <a:fillRect/>
          </a:stretch>
        </p:blipFill>
        <p:spPr bwMode="auto">
          <a:xfrm>
            <a:off x="4603750" y="2427288"/>
            <a:ext cx="14827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6" t="50217" r="21939" b="7471"/>
          <a:stretch>
            <a:fillRect/>
          </a:stretch>
        </p:blipFill>
        <p:spPr bwMode="auto">
          <a:xfrm>
            <a:off x="4603750" y="3900488"/>
            <a:ext cx="14827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50217" r="49934" b="7471"/>
          <a:stretch>
            <a:fillRect/>
          </a:stretch>
        </p:blipFill>
        <p:spPr bwMode="auto">
          <a:xfrm>
            <a:off x="3119438" y="3900488"/>
            <a:ext cx="1484312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47"/>
          <p:cNvSpPr>
            <a:spLocks noChangeArrowheads="1"/>
          </p:cNvSpPr>
          <p:nvPr/>
        </p:nvSpPr>
        <p:spPr bwMode="gray">
          <a:xfrm>
            <a:off x="3935413" y="361315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itchFamily="2" charset="-122"/>
                <a:ea typeface="华文新魏" pitchFamily="2" charset="-122"/>
              </a:rPr>
              <a:t>分类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7025" y="1498600"/>
            <a:ext cx="2643188" cy="584200"/>
          </a:xfrm>
          <a:prstGeom prst="rect">
            <a:avLst/>
          </a:prstGeom>
          <a:solidFill>
            <a:srgbClr val="5BB7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国际</a:t>
            </a:r>
            <a:endParaRPr lang="en-US" altLang="zh-CN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导游人员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51575" y="1498600"/>
            <a:ext cx="2641600" cy="584200"/>
          </a:xfrm>
          <a:prstGeom prst="rect">
            <a:avLst/>
          </a:prstGeom>
          <a:solidFill>
            <a:srgbClr val="F6AE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全程</a:t>
            </a:r>
            <a:endParaRPr lang="en-US" altLang="zh-CN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导游人员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27025" y="4081463"/>
            <a:ext cx="2638425" cy="584200"/>
          </a:xfrm>
          <a:prstGeom prst="rect">
            <a:avLst/>
          </a:prstGeom>
          <a:solidFill>
            <a:srgbClr val="EB59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地方</a:t>
            </a:r>
            <a:endParaRPr lang="en-US" altLang="zh-CN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导游人员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51575" y="4081463"/>
            <a:ext cx="2641600" cy="584200"/>
          </a:xfrm>
          <a:prstGeom prst="rect">
            <a:avLst/>
          </a:prstGeom>
          <a:solidFill>
            <a:srgbClr val="50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景点</a:t>
            </a:r>
            <a:endParaRPr lang="en-US" altLang="zh-CN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讲解员</a:t>
            </a:r>
          </a:p>
        </p:txBody>
      </p:sp>
      <p:grpSp>
        <p:nvGrpSpPr>
          <p:cNvPr id="31" name="组合 44"/>
          <p:cNvGrpSpPr>
            <a:grpSpLocks/>
          </p:cNvGrpSpPr>
          <p:nvPr/>
        </p:nvGrpSpPr>
        <p:grpSpPr bwMode="auto">
          <a:xfrm>
            <a:off x="3640138" y="2957513"/>
            <a:ext cx="644525" cy="642937"/>
            <a:chOff x="924049" y="2057400"/>
            <a:chExt cx="642938" cy="642938"/>
          </a:xfrm>
        </p:grpSpPr>
        <p:grpSp>
          <p:nvGrpSpPr>
            <p:cNvPr id="414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14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4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4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4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4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4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39" name="组合 44"/>
          <p:cNvGrpSpPr>
            <a:grpSpLocks/>
          </p:cNvGrpSpPr>
          <p:nvPr/>
        </p:nvGrpSpPr>
        <p:grpSpPr bwMode="auto">
          <a:xfrm>
            <a:off x="4932363" y="2957513"/>
            <a:ext cx="642937" cy="642937"/>
            <a:chOff x="924049" y="2057400"/>
            <a:chExt cx="642938" cy="642938"/>
          </a:xfrm>
        </p:grpSpPr>
        <p:grpSp>
          <p:nvGrpSpPr>
            <p:cNvPr id="4134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136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37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38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39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40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35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47" name="组合 44"/>
          <p:cNvGrpSpPr>
            <a:grpSpLocks/>
          </p:cNvGrpSpPr>
          <p:nvPr/>
        </p:nvGrpSpPr>
        <p:grpSpPr bwMode="auto">
          <a:xfrm>
            <a:off x="4932363" y="4267200"/>
            <a:ext cx="642937" cy="642938"/>
            <a:chOff x="924049" y="2057400"/>
            <a:chExt cx="642938" cy="642938"/>
          </a:xfrm>
        </p:grpSpPr>
        <p:grpSp>
          <p:nvGrpSpPr>
            <p:cNvPr id="4127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12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30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31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32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33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28" name="Text Box 64"/>
            <p:cNvSpPr txBox="1">
              <a:spLocks noChangeArrowheads="1"/>
            </p:cNvSpPr>
            <p:nvPr/>
          </p:nvSpPr>
          <p:spPr bwMode="gray">
            <a:xfrm>
              <a:off x="1061206" y="2149475"/>
              <a:ext cx="355925" cy="46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55" name="组合 44"/>
          <p:cNvGrpSpPr>
            <a:grpSpLocks/>
          </p:cNvGrpSpPr>
          <p:nvPr/>
        </p:nvGrpSpPr>
        <p:grpSpPr bwMode="auto">
          <a:xfrm>
            <a:off x="3640138" y="4267200"/>
            <a:ext cx="644525" cy="642938"/>
            <a:chOff x="924049" y="2057400"/>
            <a:chExt cx="642938" cy="642938"/>
          </a:xfrm>
        </p:grpSpPr>
        <p:grpSp>
          <p:nvGrpSpPr>
            <p:cNvPr id="4120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122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123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24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25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126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121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altLang="zh-CN">
                <a:latin typeface="Arial" charset="0"/>
              </a:endParaRPr>
            </a:p>
          </p:txBody>
        </p: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025" y="2074863"/>
            <a:ext cx="2638425" cy="17081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5BB75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BB75E"/>
                </a:solidFill>
              </a:rPr>
              <a:t>● </a:t>
            </a:r>
            <a:r>
              <a:rPr lang="zh-CN" altLang="en-US" sz="1400"/>
              <a:t>亦称领队、团长和随员，是指受雇于派出方旅行社，负责陪同国际旅游团的全程旅游活动，与接待方旅行社进行关系协调的旅游工作人员。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251575" y="2082800"/>
            <a:ext cx="2638425" cy="17081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F6AE0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6AE05"/>
                </a:solidFill>
              </a:rPr>
              <a:t>● </a:t>
            </a:r>
            <a:r>
              <a:rPr lang="zh-CN" altLang="en-US" sz="1400"/>
              <a:t>亦称全陪，是指由接待方旅行社委派和聘用，负责向旅游者提供境内全程导游服务的人员。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zh-CN" altLang="en-US" sz="1400">
              <a:solidFill>
                <a:srgbClr val="F6AE05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23850" y="4652963"/>
            <a:ext cx="2638425" cy="1674812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EB596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EB596E"/>
                </a:solidFill>
              </a:rPr>
              <a:t>●</a:t>
            </a:r>
            <a:r>
              <a:rPr lang="zh-CN" altLang="en-US" sz="1400"/>
              <a:t> 亦称地陪，是指由地方接待旅行社委派和聘用，负责为旅游者在当地游览时提供导游服务的人员。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zh-CN" altLang="en-US" sz="1400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251575" y="4667250"/>
            <a:ext cx="2638425" cy="170815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rgbClr val="50B9D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50B9D5"/>
                </a:solidFill>
              </a:rPr>
              <a:t>● </a:t>
            </a:r>
            <a:r>
              <a:rPr lang="zh-CN" altLang="en-US" sz="1400"/>
              <a:t>是指在旅游景点为旅游者提供导游讲解服务的人员。</a:t>
            </a: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en-US" altLang="zh-CN" sz="1400"/>
          </a:p>
          <a:p>
            <a:pPr eaLnBrk="1" hangingPunct="1">
              <a:lnSpc>
                <a:spcPct val="150000"/>
              </a:lnSpc>
            </a:pPr>
            <a:endParaRPr lang="en-US" altLang="zh-CN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三、导游人员的职责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5400000">
            <a:off x="-2146299" y="1484312"/>
            <a:ext cx="4430712" cy="4430713"/>
          </a:xfrm>
          <a:custGeom>
            <a:avLst/>
            <a:gdLst>
              <a:gd name="G0" fmla="+- 10527 0 0"/>
              <a:gd name="G1" fmla="+- 11670910 0 0"/>
              <a:gd name="G2" fmla="+- 0 0 11670910"/>
              <a:gd name="T0" fmla="*/ 0 256 1"/>
              <a:gd name="T1" fmla="*/ 180 256 1"/>
              <a:gd name="G3" fmla="+- 11670910 T0 T1"/>
              <a:gd name="T2" fmla="*/ 0 256 1"/>
              <a:gd name="T3" fmla="*/ 90 256 1"/>
              <a:gd name="G4" fmla="+- 11670910 T2 T3"/>
              <a:gd name="G5" fmla="*/ G4 2 1"/>
              <a:gd name="T4" fmla="*/ 90 256 1"/>
              <a:gd name="T5" fmla="*/ 0 256 1"/>
              <a:gd name="G6" fmla="+- 11670910 T4 T5"/>
              <a:gd name="G7" fmla="*/ G6 2 1"/>
              <a:gd name="G8" fmla="abs 116709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7"/>
              <a:gd name="G18" fmla="*/ 10527 1 2"/>
              <a:gd name="G19" fmla="+- G18 5400 0"/>
              <a:gd name="G20" fmla="cos G19 11670910"/>
              <a:gd name="G21" fmla="sin G19 11670910"/>
              <a:gd name="G22" fmla="+- G20 10800 0"/>
              <a:gd name="G23" fmla="+- G21 10800 0"/>
              <a:gd name="G24" fmla="+- 10800 0 G20"/>
              <a:gd name="G25" fmla="+- 10527 10800 0"/>
              <a:gd name="G26" fmla="?: G9 G17 G25"/>
              <a:gd name="G27" fmla="?: G9 0 21600"/>
              <a:gd name="G28" fmla="cos 10800 11670910"/>
              <a:gd name="G29" fmla="sin 10800 11670910"/>
              <a:gd name="G30" fmla="sin 10527 11670910"/>
              <a:gd name="G31" fmla="+- G28 10800 0"/>
              <a:gd name="G32" fmla="+- G29 10800 0"/>
              <a:gd name="G33" fmla="+- G30 10800 0"/>
              <a:gd name="G34" fmla="?: G4 0 G31"/>
              <a:gd name="G35" fmla="?: 11670910 G34 0"/>
              <a:gd name="G36" fmla="?: G6 G35 G31"/>
              <a:gd name="G37" fmla="+- 21600 0 G36"/>
              <a:gd name="G38" fmla="?: G4 0 G33"/>
              <a:gd name="G39" fmla="?: 116709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1 w 21600"/>
              <a:gd name="T15" fmla="*/ 11156 h 21600"/>
              <a:gd name="T16" fmla="*/ 10800 w 21600"/>
              <a:gd name="T17" fmla="*/ 273 h 21600"/>
              <a:gd name="T18" fmla="*/ 21459 w 21600"/>
              <a:gd name="T19" fmla="*/ 1115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8" y="11151"/>
                </a:moveTo>
                <a:cubicBezTo>
                  <a:pt x="274" y="11034"/>
                  <a:pt x="273" y="10917"/>
                  <a:pt x="273" y="10800"/>
                </a:cubicBezTo>
                <a:cubicBezTo>
                  <a:pt x="273" y="4986"/>
                  <a:pt x="4986" y="273"/>
                  <a:pt x="10800" y="273"/>
                </a:cubicBezTo>
                <a:cubicBezTo>
                  <a:pt x="16613" y="273"/>
                  <a:pt x="21327" y="4986"/>
                  <a:pt x="21327" y="10800"/>
                </a:cubicBezTo>
                <a:cubicBezTo>
                  <a:pt x="21327" y="10917"/>
                  <a:pt x="21325" y="11034"/>
                  <a:pt x="21321" y="11151"/>
                </a:cubicBezTo>
                <a:lnTo>
                  <a:pt x="21593" y="11161"/>
                </a:lnTo>
                <a:cubicBezTo>
                  <a:pt x="21597" y="11040"/>
                  <a:pt x="21600" y="109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0"/>
                  <a:pt x="2" y="11040"/>
                  <a:pt x="6" y="11161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 rot="5400000">
            <a:off x="-1886744" y="1812132"/>
            <a:ext cx="3768725" cy="3767138"/>
          </a:xfrm>
          <a:custGeom>
            <a:avLst/>
            <a:gdLst>
              <a:gd name="T0" fmla="*/ 328779873 w 21600"/>
              <a:gd name="T1" fmla="*/ 0 h 21600"/>
              <a:gd name="T2" fmla="*/ 153065184 w 21600"/>
              <a:gd name="T3" fmla="*/ 330388783 h 21600"/>
              <a:gd name="T4" fmla="*/ 328779873 w 21600"/>
              <a:gd name="T5" fmla="*/ 305872746 h 21600"/>
              <a:gd name="T6" fmla="*/ 504494432 w 21600"/>
              <a:gd name="T7" fmla="*/ 3303887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gray">
          <a:xfrm>
            <a:off x="142875" y="29718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基本</a:t>
            </a:r>
            <a:endParaRPr lang="en-US" altLang="zh-CN" sz="44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44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职责</a:t>
            </a:r>
            <a:endParaRPr lang="en-US" altLang="zh-CN" sz="44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366838" y="1806575"/>
            <a:ext cx="9807575" cy="530225"/>
            <a:chOff x="816033" y="1992807"/>
            <a:chExt cx="9807923" cy="530225"/>
          </a:xfrm>
        </p:grpSpPr>
        <p:grpSp>
          <p:nvGrpSpPr>
            <p:cNvPr id="5150" name="组合 7"/>
            <p:cNvGrpSpPr>
              <a:grpSpLocks/>
            </p:cNvGrpSpPr>
            <p:nvPr/>
          </p:nvGrpSpPr>
          <p:grpSpPr bwMode="auto">
            <a:xfrm>
              <a:off x="816033" y="1992807"/>
              <a:ext cx="7669658" cy="530225"/>
              <a:chOff x="816033" y="1992807"/>
              <a:chExt cx="7669658" cy="530225"/>
            </a:xfrm>
          </p:grpSpPr>
          <p:sp>
            <p:nvSpPr>
              <p:cNvPr id="15" name="AutoShape 34"/>
              <p:cNvSpPr>
                <a:spLocks noChangeArrowheads="1"/>
              </p:cNvSpPr>
              <p:nvPr/>
            </p:nvSpPr>
            <p:spPr bwMode="gray">
              <a:xfrm>
                <a:off x="1258961" y="1992807"/>
                <a:ext cx="7226556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90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sp>
          <p:nvSpPr>
            <p:cNvPr id="5151" name="Text Box 11"/>
            <p:cNvSpPr txBox="1">
              <a:spLocks noChangeArrowheads="1"/>
            </p:cNvSpPr>
            <p:nvPr/>
          </p:nvSpPr>
          <p:spPr bwMode="blackWhite">
            <a:xfrm>
              <a:off x="1332337" y="2073253"/>
              <a:ext cx="92916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根据合同或约定，安排和组织旅游者参观、游览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1881188" y="2619375"/>
            <a:ext cx="7154862" cy="530225"/>
            <a:chOff x="1439517" y="2650274"/>
            <a:chExt cx="7153616" cy="530225"/>
          </a:xfrm>
        </p:grpSpPr>
        <p:grpSp>
          <p:nvGrpSpPr>
            <p:cNvPr id="5146" name="组合 71"/>
            <p:cNvGrpSpPr>
              <a:grpSpLocks/>
            </p:cNvGrpSpPr>
            <p:nvPr/>
          </p:nvGrpSpPr>
          <p:grpSpPr bwMode="auto">
            <a:xfrm>
              <a:off x="1439517" y="2650274"/>
              <a:ext cx="7153616" cy="530225"/>
              <a:chOff x="816033" y="1992807"/>
              <a:chExt cx="7153616" cy="530225"/>
            </a:xfrm>
          </p:grpSpPr>
          <p:sp>
            <p:nvSpPr>
              <p:cNvPr id="20" name="AutoShape 34"/>
              <p:cNvSpPr>
                <a:spLocks noChangeArrowheads="1"/>
              </p:cNvSpPr>
              <p:nvPr/>
            </p:nvSpPr>
            <p:spPr bwMode="gray">
              <a:xfrm>
                <a:off x="1258868" y="1992807"/>
                <a:ext cx="6710781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899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5147" name="Text Box 14"/>
            <p:cNvSpPr txBox="1">
              <a:spLocks noChangeArrowheads="1"/>
            </p:cNvSpPr>
            <p:nvPr/>
          </p:nvSpPr>
          <p:spPr bwMode="blackWhite">
            <a:xfrm>
              <a:off x="1882347" y="2730720"/>
              <a:ext cx="582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 向旅游者导游、讲解，介绍旅游地区的文化和旅游资源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2020888" y="3430588"/>
            <a:ext cx="7662862" cy="530225"/>
            <a:chOff x="1682404" y="3338146"/>
            <a:chExt cx="7663245" cy="530225"/>
          </a:xfrm>
        </p:grpSpPr>
        <p:grpSp>
          <p:nvGrpSpPr>
            <p:cNvPr id="5142" name="组合 84"/>
            <p:cNvGrpSpPr>
              <a:grpSpLocks/>
            </p:cNvGrpSpPr>
            <p:nvPr/>
          </p:nvGrpSpPr>
          <p:grpSpPr bwMode="auto">
            <a:xfrm>
              <a:off x="1682404" y="3338146"/>
              <a:ext cx="7015369" cy="530225"/>
              <a:chOff x="816033" y="1992807"/>
              <a:chExt cx="7015369" cy="530225"/>
            </a:xfrm>
          </p:grpSpPr>
          <p:sp>
            <p:nvSpPr>
              <p:cNvPr id="25" name="AutoShape 34"/>
              <p:cNvSpPr>
                <a:spLocks noChangeArrowheads="1"/>
              </p:cNvSpPr>
              <p:nvPr/>
            </p:nvSpPr>
            <p:spPr bwMode="gray">
              <a:xfrm>
                <a:off x="1258967" y="1992807"/>
                <a:ext cx="6572579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97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sp>
          <p:nvSpPr>
            <p:cNvPr id="5143" name="Text Box 25"/>
            <p:cNvSpPr txBox="1">
              <a:spLocks noChangeArrowheads="1"/>
            </p:cNvSpPr>
            <p:nvPr/>
          </p:nvSpPr>
          <p:spPr bwMode="blackWhite">
            <a:xfrm>
              <a:off x="2164631" y="3418592"/>
              <a:ext cx="71810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安排旅游者的交通、食宿等，保护旅游者的人身和财产安全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881188" y="4211638"/>
            <a:ext cx="7154862" cy="530225"/>
            <a:chOff x="1691680" y="4050903"/>
            <a:chExt cx="7155071" cy="530225"/>
          </a:xfrm>
        </p:grpSpPr>
        <p:grpSp>
          <p:nvGrpSpPr>
            <p:cNvPr id="5138" name="组合 87"/>
            <p:cNvGrpSpPr>
              <a:grpSpLocks/>
            </p:cNvGrpSpPr>
            <p:nvPr/>
          </p:nvGrpSpPr>
          <p:grpSpPr bwMode="auto">
            <a:xfrm>
              <a:off x="1691680" y="4050903"/>
              <a:ext cx="7155071" cy="530225"/>
              <a:chOff x="816033" y="1992807"/>
              <a:chExt cx="7155071" cy="530225"/>
            </a:xfrm>
          </p:grpSpPr>
          <p:sp>
            <p:nvSpPr>
              <p:cNvPr id="30" name="AutoShape 34"/>
              <p:cNvSpPr>
                <a:spLocks noChangeArrowheads="1"/>
              </p:cNvSpPr>
              <p:nvPr/>
            </p:nvSpPr>
            <p:spPr bwMode="gray">
              <a:xfrm>
                <a:off x="1258958" y="1992807"/>
                <a:ext cx="6712146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88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5139" name="Text Box 28"/>
            <p:cNvSpPr txBox="1">
              <a:spLocks noChangeArrowheads="1"/>
            </p:cNvSpPr>
            <p:nvPr/>
          </p:nvSpPr>
          <p:spPr bwMode="black">
            <a:xfrm>
              <a:off x="2166661" y="4131349"/>
              <a:ext cx="53624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 解答旅游者的问询，协助其处理旅途中遇到的问题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366838" y="4991100"/>
            <a:ext cx="7669212" cy="530225"/>
            <a:chOff x="1426356" y="4767771"/>
            <a:chExt cx="7668096" cy="530225"/>
          </a:xfrm>
        </p:grpSpPr>
        <p:grpSp>
          <p:nvGrpSpPr>
            <p:cNvPr id="5134" name="组合 90"/>
            <p:cNvGrpSpPr>
              <a:grpSpLocks/>
            </p:cNvGrpSpPr>
            <p:nvPr/>
          </p:nvGrpSpPr>
          <p:grpSpPr bwMode="auto">
            <a:xfrm>
              <a:off x="1426356" y="4767771"/>
              <a:ext cx="7668096" cy="530225"/>
              <a:chOff x="816033" y="1992807"/>
              <a:chExt cx="7668096" cy="530225"/>
            </a:xfrm>
          </p:grpSpPr>
          <p:sp>
            <p:nvSpPr>
              <p:cNvPr id="35" name="AutoShape 34"/>
              <p:cNvSpPr>
                <a:spLocks noChangeArrowheads="1"/>
              </p:cNvSpPr>
              <p:nvPr/>
            </p:nvSpPr>
            <p:spPr bwMode="gray">
              <a:xfrm>
                <a:off x="1258881" y="1992807"/>
                <a:ext cx="7225248" cy="53022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Oval 36"/>
              <p:cNvSpPr>
                <a:spLocks noChangeArrowheads="1"/>
              </p:cNvSpPr>
              <p:nvPr/>
            </p:nvSpPr>
            <p:spPr bwMode="gray">
              <a:xfrm>
                <a:off x="816033" y="2040432"/>
                <a:ext cx="434912" cy="434975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sp>
          <p:nvSpPr>
            <p:cNvPr id="5135" name="Text Box 39"/>
            <p:cNvSpPr txBox="1">
              <a:spLocks noChangeArrowheads="1"/>
            </p:cNvSpPr>
            <p:nvPr/>
          </p:nvSpPr>
          <p:spPr bwMode="black">
            <a:xfrm>
              <a:off x="1909922" y="4847940"/>
              <a:ext cx="6459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Arial" charset="0"/>
                </a:rPr>
                <a:t>反映旅游者的意见和要求，协助安排旅游者会见、座谈等活动</a:t>
              </a:r>
              <a:endParaRPr lang="en-US" altLang="zh-CN" b="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>
            <a:grpSpLocks/>
          </p:cNvGrpSpPr>
          <p:nvPr/>
        </p:nvGrpSpPr>
        <p:grpSpPr bwMode="auto">
          <a:xfrm rot="473933">
            <a:off x="136525" y="6099175"/>
            <a:ext cx="2878138" cy="327025"/>
            <a:chOff x="0" y="6302375"/>
            <a:chExt cx="3048000" cy="327025"/>
          </a:xfrm>
        </p:grpSpPr>
        <p:sp>
          <p:nvSpPr>
            <p:cNvPr id="6197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>
            <a:grpSpLocks/>
          </p:cNvGrpSpPr>
          <p:nvPr/>
        </p:nvGrpSpPr>
        <p:grpSpPr bwMode="auto">
          <a:xfrm rot="1019167">
            <a:off x="733425" y="5226050"/>
            <a:ext cx="3563938" cy="1584325"/>
            <a:chOff x="175144" y="5422441"/>
            <a:chExt cx="3980963" cy="1769705"/>
          </a:xfrm>
        </p:grpSpPr>
        <p:sp>
          <p:nvSpPr>
            <p:cNvPr id="6195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五角星 70"/>
            <p:cNvSpPr/>
            <p:nvPr/>
          </p:nvSpPr>
          <p:spPr>
            <a:xfrm rot="20273768">
              <a:off x="3259680" y="5422136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三、导游人员的职责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-238125" y="3419475"/>
            <a:ext cx="1843088" cy="3086100"/>
            <a:chOff x="0" y="3543300"/>
            <a:chExt cx="1843088" cy="3086100"/>
          </a:xfrm>
        </p:grpSpPr>
        <p:sp>
          <p:nvSpPr>
            <p:cNvPr id="6193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 rot="-429143">
            <a:off x="-212725" y="4710113"/>
            <a:ext cx="3113088" cy="1295400"/>
            <a:chOff x="0" y="5334000"/>
            <a:chExt cx="3113088" cy="1295400"/>
          </a:xfrm>
        </p:grpSpPr>
        <p:sp>
          <p:nvSpPr>
            <p:cNvPr id="6191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2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-727075" y="4068763"/>
            <a:ext cx="2735263" cy="2825750"/>
            <a:chOff x="0" y="4032250"/>
            <a:chExt cx="2735263" cy="2825751"/>
          </a:xfrm>
        </p:grpSpPr>
        <p:sp>
          <p:nvSpPr>
            <p:cNvPr id="6189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-111125" y="3694113"/>
            <a:ext cx="690563" cy="2324100"/>
            <a:chOff x="73024" y="3732213"/>
            <a:chExt cx="690564" cy="2323306"/>
          </a:xfrm>
        </p:grpSpPr>
        <p:sp>
          <p:nvSpPr>
            <p:cNvPr id="6187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 rot="-361093">
            <a:off x="-247650" y="5768975"/>
            <a:ext cx="3048000" cy="327025"/>
            <a:chOff x="0" y="6302375"/>
            <a:chExt cx="3048000" cy="327025"/>
          </a:xfrm>
        </p:grpSpPr>
        <p:sp>
          <p:nvSpPr>
            <p:cNvPr id="6185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169863" y="1279525"/>
            <a:ext cx="2119312" cy="4271963"/>
            <a:chOff x="0" y="1857871"/>
            <a:chExt cx="2366556" cy="4771529"/>
          </a:xfrm>
        </p:grpSpPr>
        <p:sp>
          <p:nvSpPr>
            <p:cNvPr id="6183" name="Line 9"/>
            <p:cNvSpPr>
              <a:spLocks noChangeShapeType="1"/>
            </p:cNvSpPr>
            <p:nvPr/>
          </p:nvSpPr>
          <p:spPr bwMode="gray">
            <a:xfrm flipH="1">
              <a:off x="0" y="2243138"/>
              <a:ext cx="1866900" cy="438626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五角星 53"/>
            <p:cNvSpPr/>
            <p:nvPr/>
          </p:nvSpPr>
          <p:spPr>
            <a:xfrm rot="20273768">
              <a:off x="1473114" y="1857871"/>
              <a:ext cx="893442" cy="769544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496888" y="2320925"/>
            <a:ext cx="2616200" cy="3205163"/>
            <a:chOff x="0" y="3050472"/>
            <a:chExt cx="2922736" cy="3578928"/>
          </a:xfrm>
        </p:grpSpPr>
        <p:sp>
          <p:nvSpPr>
            <p:cNvPr id="6181" name="Line 10"/>
            <p:cNvSpPr>
              <a:spLocks noChangeShapeType="1"/>
            </p:cNvSpPr>
            <p:nvPr/>
          </p:nvSpPr>
          <p:spPr bwMode="gray">
            <a:xfrm flipH="1">
              <a:off x="0" y="3570288"/>
              <a:ext cx="2309813" cy="305911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 rot="20273768">
              <a:off x="2028890" y="3050472"/>
              <a:ext cx="893846" cy="76931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612775" y="3436938"/>
            <a:ext cx="3170238" cy="2098675"/>
            <a:chOff x="0" y="4286355"/>
            <a:chExt cx="3541988" cy="2343045"/>
          </a:xfrm>
        </p:grpSpPr>
        <p:sp>
          <p:nvSpPr>
            <p:cNvPr id="6179" name="Line 11"/>
            <p:cNvSpPr>
              <a:spLocks noChangeShapeType="1"/>
            </p:cNvSpPr>
            <p:nvPr/>
          </p:nvSpPr>
          <p:spPr bwMode="gray">
            <a:xfrm flipH="1">
              <a:off x="0" y="4837113"/>
              <a:ext cx="2846388" cy="1792287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 rot="20273768">
              <a:off x="2648066" y="4286355"/>
              <a:ext cx="893922" cy="76919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69925" y="4505325"/>
            <a:ext cx="3563938" cy="1584325"/>
            <a:chOff x="175144" y="5422441"/>
            <a:chExt cx="3980963" cy="1769705"/>
          </a:xfrm>
        </p:grpSpPr>
        <p:sp>
          <p:nvSpPr>
            <p:cNvPr id="6177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五角星 62"/>
            <p:cNvSpPr/>
            <p:nvPr/>
          </p:nvSpPr>
          <p:spPr>
            <a:xfrm rot="20273768">
              <a:off x="3262385" y="5422441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65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75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92209652 w 21600"/>
                <a:gd name="T3" fmla="*/ 91809261 h 21600"/>
                <a:gd name="T4" fmla="*/ 0 w 21600"/>
                <a:gd name="T5" fmla="*/ 9180926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8021084 w 21600"/>
                <a:gd name="T3" fmla="*/ 90333127 h 21600"/>
                <a:gd name="T4" fmla="*/ 0 w 21600"/>
                <a:gd name="T5" fmla="*/ 903331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8" name="Text Box 18"/>
          <p:cNvSpPr txBox="1">
            <a:spLocks noChangeArrowheads="1"/>
          </p:cNvSpPr>
          <p:nvPr/>
        </p:nvSpPr>
        <p:spPr bwMode="gray">
          <a:xfrm>
            <a:off x="55563" y="4949825"/>
            <a:ext cx="21415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全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陪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  的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    职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      责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5" name="五角星 74"/>
          <p:cNvSpPr/>
          <p:nvPr/>
        </p:nvSpPr>
        <p:spPr>
          <a:xfrm rot="20273768">
            <a:off x="1512888" y="1268413"/>
            <a:ext cx="776287" cy="671512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617788" y="1347788"/>
            <a:ext cx="307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实施旅游接待计划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332163" y="2454275"/>
            <a:ext cx="1628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联络工作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013200" y="3560763"/>
            <a:ext cx="2349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组织协调工作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421188" y="4667250"/>
            <a:ext cx="343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维护安全、处理问题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572000" y="5773738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宣传、调研</a:t>
            </a:r>
          </a:p>
        </p:txBody>
      </p:sp>
      <p:sp>
        <p:nvSpPr>
          <p:cNvPr id="81" name="五角星 80"/>
          <p:cNvSpPr/>
          <p:nvPr/>
        </p:nvSpPr>
        <p:spPr>
          <a:xfrm rot="20273768">
            <a:off x="2336800" y="2308225"/>
            <a:ext cx="776288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五角星 81"/>
          <p:cNvSpPr/>
          <p:nvPr/>
        </p:nvSpPr>
        <p:spPr>
          <a:xfrm rot="20273768">
            <a:off x="3001963" y="3425825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五角星 82"/>
          <p:cNvSpPr/>
          <p:nvPr/>
        </p:nvSpPr>
        <p:spPr>
          <a:xfrm rot="20273768">
            <a:off x="3454400" y="4508500"/>
            <a:ext cx="776288" cy="671513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五角星 83"/>
          <p:cNvSpPr/>
          <p:nvPr/>
        </p:nvSpPr>
        <p:spPr>
          <a:xfrm rot="21339059">
            <a:off x="3587750" y="5641975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4822" name="Picture 6" descr="http://pic14.nipic.com/20110611/6834494_144907401163_2.jpg"/>
          <p:cNvPicPr>
            <a:picLocks noChangeAspect="1" noChangeArrowheads="1"/>
          </p:cNvPicPr>
          <p:nvPr/>
        </p:nvPicPr>
        <p:blipFill rotWithShape="1">
          <a:blip r:embed="rId2"/>
          <a:srcRect r="9553" b="3616"/>
          <a:stretch/>
        </p:blipFill>
        <p:spPr bwMode="auto">
          <a:xfrm>
            <a:off x="6272213" y="1384300"/>
            <a:ext cx="2538412" cy="2028825"/>
          </a:xfrm>
          <a:prstGeom prst="rect">
            <a:avLst/>
          </a:prstGeom>
          <a:ln>
            <a:noFill/>
          </a:ln>
          <a:effectLst>
            <a:outerShdw blurRad="292100" dist="139700" dir="2700000" sx="103000" sy="103000" algn="tl" rotWithShape="0">
              <a:srgbClr val="333333">
                <a:alpha val="7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/>
      <p:bldP spid="77" grpId="0"/>
      <p:bldP spid="78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>
            <a:grpSpLocks/>
          </p:cNvGrpSpPr>
          <p:nvPr/>
        </p:nvGrpSpPr>
        <p:grpSpPr bwMode="auto">
          <a:xfrm rot="473933">
            <a:off x="136525" y="6099175"/>
            <a:ext cx="2878138" cy="327025"/>
            <a:chOff x="0" y="6302375"/>
            <a:chExt cx="3048000" cy="327025"/>
          </a:xfrm>
        </p:grpSpPr>
        <p:sp>
          <p:nvSpPr>
            <p:cNvPr id="7221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>
            <a:grpSpLocks/>
          </p:cNvGrpSpPr>
          <p:nvPr/>
        </p:nvGrpSpPr>
        <p:grpSpPr bwMode="auto">
          <a:xfrm rot="1019167">
            <a:off x="733425" y="5226050"/>
            <a:ext cx="3563938" cy="1584325"/>
            <a:chOff x="175144" y="5422441"/>
            <a:chExt cx="3980963" cy="1769705"/>
          </a:xfrm>
        </p:grpSpPr>
        <p:sp>
          <p:nvSpPr>
            <p:cNvPr id="7219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五角星 70"/>
            <p:cNvSpPr/>
            <p:nvPr/>
          </p:nvSpPr>
          <p:spPr>
            <a:xfrm rot="20273768">
              <a:off x="3259680" y="5422136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三、导游人员的职责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-238125" y="3419475"/>
            <a:ext cx="1843088" cy="3086100"/>
            <a:chOff x="0" y="3543300"/>
            <a:chExt cx="1843088" cy="3086100"/>
          </a:xfrm>
        </p:grpSpPr>
        <p:sp>
          <p:nvSpPr>
            <p:cNvPr id="7217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8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 rot="-429143">
            <a:off x="-212725" y="4710113"/>
            <a:ext cx="3113088" cy="1295400"/>
            <a:chOff x="0" y="5334000"/>
            <a:chExt cx="3113088" cy="1295400"/>
          </a:xfrm>
        </p:grpSpPr>
        <p:sp>
          <p:nvSpPr>
            <p:cNvPr id="7215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6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-727075" y="4068763"/>
            <a:ext cx="2735263" cy="2825750"/>
            <a:chOff x="0" y="4032250"/>
            <a:chExt cx="2735263" cy="2825751"/>
          </a:xfrm>
        </p:grpSpPr>
        <p:sp>
          <p:nvSpPr>
            <p:cNvPr id="7213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4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-111125" y="3694113"/>
            <a:ext cx="690563" cy="2324100"/>
            <a:chOff x="73024" y="3732213"/>
            <a:chExt cx="690564" cy="2323306"/>
          </a:xfrm>
        </p:grpSpPr>
        <p:sp>
          <p:nvSpPr>
            <p:cNvPr id="7211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 rot="-361093">
            <a:off x="-254000" y="5783263"/>
            <a:ext cx="3048000" cy="327025"/>
            <a:chOff x="0" y="6302375"/>
            <a:chExt cx="3048000" cy="327025"/>
          </a:xfrm>
        </p:grpSpPr>
        <p:sp>
          <p:nvSpPr>
            <p:cNvPr id="7209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169863" y="1279525"/>
            <a:ext cx="2119312" cy="4271963"/>
            <a:chOff x="0" y="1857871"/>
            <a:chExt cx="2366556" cy="4771529"/>
          </a:xfrm>
        </p:grpSpPr>
        <p:sp>
          <p:nvSpPr>
            <p:cNvPr id="7207" name="Line 9"/>
            <p:cNvSpPr>
              <a:spLocks noChangeShapeType="1"/>
            </p:cNvSpPr>
            <p:nvPr/>
          </p:nvSpPr>
          <p:spPr bwMode="gray">
            <a:xfrm flipH="1">
              <a:off x="0" y="2243138"/>
              <a:ext cx="1866900" cy="438626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五角星 53"/>
            <p:cNvSpPr/>
            <p:nvPr/>
          </p:nvSpPr>
          <p:spPr>
            <a:xfrm rot="20273768">
              <a:off x="1473114" y="1857871"/>
              <a:ext cx="893442" cy="769544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496888" y="2320925"/>
            <a:ext cx="2616200" cy="3205163"/>
            <a:chOff x="0" y="3050472"/>
            <a:chExt cx="2922736" cy="3578928"/>
          </a:xfrm>
        </p:grpSpPr>
        <p:sp>
          <p:nvSpPr>
            <p:cNvPr id="7205" name="Line 10"/>
            <p:cNvSpPr>
              <a:spLocks noChangeShapeType="1"/>
            </p:cNvSpPr>
            <p:nvPr/>
          </p:nvSpPr>
          <p:spPr bwMode="gray">
            <a:xfrm flipH="1">
              <a:off x="0" y="3570288"/>
              <a:ext cx="2309813" cy="305911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 rot="20273768">
              <a:off x="2028890" y="3050472"/>
              <a:ext cx="893846" cy="76931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612775" y="3436938"/>
            <a:ext cx="3170238" cy="2098675"/>
            <a:chOff x="0" y="4286355"/>
            <a:chExt cx="3541988" cy="2343045"/>
          </a:xfrm>
        </p:grpSpPr>
        <p:sp>
          <p:nvSpPr>
            <p:cNvPr id="7203" name="Line 11"/>
            <p:cNvSpPr>
              <a:spLocks noChangeShapeType="1"/>
            </p:cNvSpPr>
            <p:nvPr/>
          </p:nvSpPr>
          <p:spPr bwMode="gray">
            <a:xfrm flipH="1">
              <a:off x="0" y="4837113"/>
              <a:ext cx="2846388" cy="1792287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 rot="20273768">
              <a:off x="2648066" y="4286355"/>
              <a:ext cx="893922" cy="76919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69925" y="4505325"/>
            <a:ext cx="3563938" cy="1584325"/>
            <a:chOff x="175144" y="5422441"/>
            <a:chExt cx="3980963" cy="1769705"/>
          </a:xfrm>
        </p:grpSpPr>
        <p:sp>
          <p:nvSpPr>
            <p:cNvPr id="7201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五角星 62"/>
            <p:cNvSpPr/>
            <p:nvPr/>
          </p:nvSpPr>
          <p:spPr>
            <a:xfrm rot="20273768">
              <a:off x="3262385" y="5422441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65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99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92209652 w 21600"/>
                <a:gd name="T3" fmla="*/ 91809261 h 21600"/>
                <a:gd name="T4" fmla="*/ 0 w 21600"/>
                <a:gd name="T5" fmla="*/ 9180926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0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8021084 w 21600"/>
                <a:gd name="T3" fmla="*/ 90333127 h 21600"/>
                <a:gd name="T4" fmla="*/ 0 w 21600"/>
                <a:gd name="T5" fmla="*/ 903331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8" name="Text Box 18"/>
          <p:cNvSpPr txBox="1">
            <a:spLocks noChangeArrowheads="1"/>
          </p:cNvSpPr>
          <p:nvPr/>
        </p:nvSpPr>
        <p:spPr bwMode="gray">
          <a:xfrm>
            <a:off x="55563" y="4949825"/>
            <a:ext cx="21415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地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陪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  的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    职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      责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5" name="五角星 74"/>
          <p:cNvSpPr/>
          <p:nvPr/>
        </p:nvSpPr>
        <p:spPr>
          <a:xfrm rot="20273768">
            <a:off x="1512888" y="1268413"/>
            <a:ext cx="776287" cy="671512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617788" y="1347788"/>
            <a:ext cx="2347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安排旅游活动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332163" y="2454275"/>
            <a:ext cx="234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做好接待计划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013200" y="3560763"/>
            <a:ext cx="1627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导游讲解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421188" y="4667250"/>
            <a:ext cx="162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维护安全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572000" y="5773738"/>
            <a:ext cx="162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处理问题</a:t>
            </a:r>
          </a:p>
        </p:txBody>
      </p:sp>
      <p:sp>
        <p:nvSpPr>
          <p:cNvPr id="81" name="五角星 80"/>
          <p:cNvSpPr/>
          <p:nvPr/>
        </p:nvSpPr>
        <p:spPr>
          <a:xfrm rot="20273768">
            <a:off x="2336800" y="2308225"/>
            <a:ext cx="776288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五角星 81"/>
          <p:cNvSpPr/>
          <p:nvPr/>
        </p:nvSpPr>
        <p:spPr>
          <a:xfrm rot="20273768">
            <a:off x="3001963" y="3425825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五角星 82"/>
          <p:cNvSpPr/>
          <p:nvPr/>
        </p:nvSpPr>
        <p:spPr>
          <a:xfrm rot="20273768">
            <a:off x="3454400" y="4508500"/>
            <a:ext cx="776288" cy="671513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五角星 83"/>
          <p:cNvSpPr/>
          <p:nvPr/>
        </p:nvSpPr>
        <p:spPr>
          <a:xfrm rot="21339059">
            <a:off x="3587750" y="5641975"/>
            <a:ext cx="777875" cy="669925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106" name="Picture 2" descr="D:\job\贵州农村\书稿\服务行业从业常识\2011.12服务行业从业常识\补1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225" y="1557338"/>
            <a:ext cx="2706688" cy="1690687"/>
          </a:xfrm>
          <a:prstGeom prst="rect">
            <a:avLst/>
          </a:prstGeom>
          <a:ln>
            <a:noFill/>
          </a:ln>
          <a:effectLst>
            <a:outerShdw blurRad="292100" dist="139700" dir="2700000" sx="103000" sy="103000" algn="tl" rotWithShape="0">
              <a:srgbClr val="333333">
                <a:alpha val="7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71"/>
          <p:cNvGrpSpPr>
            <a:grpSpLocks/>
          </p:cNvGrpSpPr>
          <p:nvPr/>
        </p:nvGrpSpPr>
        <p:grpSpPr bwMode="auto">
          <a:xfrm rot="473933">
            <a:off x="136525" y="6099175"/>
            <a:ext cx="2878138" cy="327025"/>
            <a:chOff x="0" y="6302375"/>
            <a:chExt cx="3048000" cy="327025"/>
          </a:xfrm>
        </p:grpSpPr>
        <p:sp>
          <p:nvSpPr>
            <p:cNvPr id="8241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2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>
            <a:grpSpLocks/>
          </p:cNvGrpSpPr>
          <p:nvPr/>
        </p:nvGrpSpPr>
        <p:grpSpPr bwMode="auto">
          <a:xfrm rot="1019167">
            <a:off x="733425" y="5226050"/>
            <a:ext cx="3563938" cy="1584325"/>
            <a:chOff x="175144" y="5422441"/>
            <a:chExt cx="3980963" cy="1769705"/>
          </a:xfrm>
        </p:grpSpPr>
        <p:sp>
          <p:nvSpPr>
            <p:cNvPr id="8239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五角星 70"/>
            <p:cNvSpPr/>
            <p:nvPr/>
          </p:nvSpPr>
          <p:spPr>
            <a:xfrm rot="20273768">
              <a:off x="3259680" y="5422136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服务行业从业常识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三、导游人员的职责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-238125" y="3419475"/>
            <a:ext cx="1843088" cy="3086100"/>
            <a:chOff x="0" y="3543300"/>
            <a:chExt cx="1843088" cy="3086100"/>
          </a:xfrm>
        </p:grpSpPr>
        <p:sp>
          <p:nvSpPr>
            <p:cNvPr id="8237" name="AutoShape 4"/>
            <p:cNvSpPr>
              <a:spLocks noChangeArrowheads="1"/>
            </p:cNvSpPr>
            <p:nvPr/>
          </p:nvSpPr>
          <p:spPr bwMode="gray">
            <a:xfrm>
              <a:off x="1614488" y="354330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8" name="Line 7"/>
            <p:cNvSpPr>
              <a:spLocks noChangeShapeType="1"/>
            </p:cNvSpPr>
            <p:nvPr/>
          </p:nvSpPr>
          <p:spPr bwMode="gray">
            <a:xfrm flipH="1">
              <a:off x="0" y="3751263"/>
              <a:ext cx="1665288" cy="28781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>
            <a:grpSpLocks/>
          </p:cNvGrpSpPr>
          <p:nvPr/>
        </p:nvGrpSpPr>
        <p:grpSpPr bwMode="auto">
          <a:xfrm rot="-429143">
            <a:off x="-212725" y="4710113"/>
            <a:ext cx="3113088" cy="1295400"/>
            <a:chOff x="0" y="5334000"/>
            <a:chExt cx="3113088" cy="1295400"/>
          </a:xfrm>
        </p:grpSpPr>
        <p:sp>
          <p:nvSpPr>
            <p:cNvPr id="8235" name="AutoShape 6"/>
            <p:cNvSpPr>
              <a:spLocks noChangeArrowheads="1"/>
            </p:cNvSpPr>
            <p:nvPr/>
          </p:nvSpPr>
          <p:spPr bwMode="gray">
            <a:xfrm>
              <a:off x="2884488" y="533400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6" name="Line 8"/>
            <p:cNvSpPr>
              <a:spLocks noChangeShapeType="1"/>
            </p:cNvSpPr>
            <p:nvPr/>
          </p:nvSpPr>
          <p:spPr bwMode="gray">
            <a:xfrm flipH="1">
              <a:off x="0" y="5481638"/>
              <a:ext cx="2895600" cy="114776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-727075" y="4068763"/>
            <a:ext cx="2735263" cy="2825750"/>
            <a:chOff x="0" y="4032250"/>
            <a:chExt cx="2735263" cy="2825751"/>
          </a:xfrm>
        </p:grpSpPr>
        <p:sp>
          <p:nvSpPr>
            <p:cNvPr id="8233" name="AutoShape 5"/>
            <p:cNvSpPr>
              <a:spLocks noChangeArrowheads="1"/>
            </p:cNvSpPr>
            <p:nvPr/>
          </p:nvSpPr>
          <p:spPr bwMode="gray">
            <a:xfrm>
              <a:off x="2506663" y="4032250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4" name="Line 15"/>
            <p:cNvSpPr>
              <a:spLocks noChangeShapeType="1"/>
            </p:cNvSpPr>
            <p:nvPr/>
          </p:nvSpPr>
          <p:spPr bwMode="gray">
            <a:xfrm flipH="1">
              <a:off x="0" y="4260851"/>
              <a:ext cx="2527300" cy="259715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-111125" y="3694113"/>
            <a:ext cx="690563" cy="2324100"/>
            <a:chOff x="73024" y="3732213"/>
            <a:chExt cx="690564" cy="2323306"/>
          </a:xfrm>
        </p:grpSpPr>
        <p:sp>
          <p:nvSpPr>
            <p:cNvPr id="8231" name="Line 3"/>
            <p:cNvSpPr>
              <a:spLocks noChangeShapeType="1"/>
            </p:cNvSpPr>
            <p:nvPr/>
          </p:nvSpPr>
          <p:spPr bwMode="gray">
            <a:xfrm flipH="1">
              <a:off x="73024" y="3962400"/>
              <a:ext cx="536575" cy="2093119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AutoShape 23"/>
            <p:cNvSpPr>
              <a:spLocks noChangeArrowheads="1"/>
            </p:cNvSpPr>
            <p:nvPr/>
          </p:nvSpPr>
          <p:spPr bwMode="gray">
            <a:xfrm>
              <a:off x="534988" y="3732213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 rot="-361093">
            <a:off x="-254000" y="5783263"/>
            <a:ext cx="3048000" cy="327025"/>
            <a:chOff x="0" y="6302375"/>
            <a:chExt cx="3048000" cy="327025"/>
          </a:xfrm>
        </p:grpSpPr>
        <p:sp>
          <p:nvSpPr>
            <p:cNvPr id="8229" name="Line 2"/>
            <p:cNvSpPr>
              <a:spLocks noChangeShapeType="1"/>
            </p:cNvSpPr>
            <p:nvPr/>
          </p:nvSpPr>
          <p:spPr bwMode="gray">
            <a:xfrm flipH="1">
              <a:off x="0" y="6400800"/>
              <a:ext cx="2819400" cy="22860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AutoShape 24"/>
            <p:cNvSpPr>
              <a:spLocks noChangeArrowheads="1"/>
            </p:cNvSpPr>
            <p:nvPr/>
          </p:nvSpPr>
          <p:spPr bwMode="gray">
            <a:xfrm>
              <a:off x="2819400" y="6302375"/>
              <a:ext cx="228600" cy="228600"/>
            </a:xfrm>
            <a:custGeom>
              <a:avLst/>
              <a:gdLst>
                <a:gd name="T0" fmla="*/ 12802394 w 21600"/>
                <a:gd name="T1" fmla="*/ 0 h 21600"/>
                <a:gd name="T2" fmla="*/ 3749432 w 21600"/>
                <a:gd name="T3" fmla="*/ 3749432 h 21600"/>
                <a:gd name="T4" fmla="*/ 0 w 21600"/>
                <a:gd name="T5" fmla="*/ 12802394 h 21600"/>
                <a:gd name="T6" fmla="*/ 3749432 w 21600"/>
                <a:gd name="T7" fmla="*/ 21855356 h 21600"/>
                <a:gd name="T8" fmla="*/ 12802394 w 21600"/>
                <a:gd name="T9" fmla="*/ 25604788 h 21600"/>
                <a:gd name="T10" fmla="*/ 21855356 w 21600"/>
                <a:gd name="T11" fmla="*/ 21855356 h 21600"/>
                <a:gd name="T12" fmla="*/ 25604788 w 21600"/>
                <a:gd name="T13" fmla="*/ 12802394 h 21600"/>
                <a:gd name="T14" fmla="*/ 21855356 w 21600"/>
                <a:gd name="T15" fmla="*/ 374943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169863" y="1279525"/>
            <a:ext cx="2119312" cy="4271963"/>
            <a:chOff x="0" y="1857871"/>
            <a:chExt cx="2366556" cy="4771529"/>
          </a:xfrm>
        </p:grpSpPr>
        <p:sp>
          <p:nvSpPr>
            <p:cNvPr id="8227" name="Line 9"/>
            <p:cNvSpPr>
              <a:spLocks noChangeShapeType="1"/>
            </p:cNvSpPr>
            <p:nvPr/>
          </p:nvSpPr>
          <p:spPr bwMode="gray">
            <a:xfrm flipH="1">
              <a:off x="0" y="2243138"/>
              <a:ext cx="1866900" cy="438626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五角星 53"/>
            <p:cNvSpPr/>
            <p:nvPr/>
          </p:nvSpPr>
          <p:spPr>
            <a:xfrm rot="20273768">
              <a:off x="1473114" y="1857871"/>
              <a:ext cx="893442" cy="769544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496888" y="2320925"/>
            <a:ext cx="2616200" cy="3205163"/>
            <a:chOff x="0" y="3050472"/>
            <a:chExt cx="2922736" cy="3578928"/>
          </a:xfrm>
        </p:grpSpPr>
        <p:sp>
          <p:nvSpPr>
            <p:cNvPr id="8225" name="Line 10"/>
            <p:cNvSpPr>
              <a:spLocks noChangeShapeType="1"/>
            </p:cNvSpPr>
            <p:nvPr/>
          </p:nvSpPr>
          <p:spPr bwMode="gray">
            <a:xfrm flipH="1">
              <a:off x="0" y="3570288"/>
              <a:ext cx="2309813" cy="3059112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五角星 56"/>
            <p:cNvSpPr/>
            <p:nvPr/>
          </p:nvSpPr>
          <p:spPr>
            <a:xfrm rot="20273768">
              <a:off x="2028890" y="3050472"/>
              <a:ext cx="893846" cy="76931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612775" y="3436938"/>
            <a:ext cx="3170238" cy="2098675"/>
            <a:chOff x="0" y="4286355"/>
            <a:chExt cx="3541988" cy="2343045"/>
          </a:xfrm>
        </p:grpSpPr>
        <p:sp>
          <p:nvSpPr>
            <p:cNvPr id="8223" name="Line 11"/>
            <p:cNvSpPr>
              <a:spLocks noChangeShapeType="1"/>
            </p:cNvSpPr>
            <p:nvPr/>
          </p:nvSpPr>
          <p:spPr bwMode="gray">
            <a:xfrm flipH="1">
              <a:off x="0" y="4837113"/>
              <a:ext cx="2846388" cy="1792287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五角星 59"/>
            <p:cNvSpPr/>
            <p:nvPr/>
          </p:nvSpPr>
          <p:spPr>
            <a:xfrm rot="20273768">
              <a:off x="2648066" y="4286355"/>
              <a:ext cx="893922" cy="769199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69925" y="4505325"/>
            <a:ext cx="3563938" cy="1584325"/>
            <a:chOff x="175144" y="5422441"/>
            <a:chExt cx="3980963" cy="1769705"/>
          </a:xfrm>
        </p:grpSpPr>
        <p:sp>
          <p:nvSpPr>
            <p:cNvPr id="8221" name="Line 12"/>
            <p:cNvSpPr>
              <a:spLocks noChangeShapeType="1"/>
            </p:cNvSpPr>
            <p:nvPr/>
          </p:nvSpPr>
          <p:spPr bwMode="gray">
            <a:xfrm flipH="1">
              <a:off x="175144" y="5829086"/>
              <a:ext cx="3656620" cy="1363060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五角星 62"/>
            <p:cNvSpPr/>
            <p:nvPr/>
          </p:nvSpPr>
          <p:spPr>
            <a:xfrm rot="20273768">
              <a:off x="3262385" y="5422441"/>
              <a:ext cx="893722" cy="769591"/>
            </a:xfrm>
            <a:prstGeom prst="star5">
              <a:avLst>
                <a:gd name="adj" fmla="val 25643"/>
                <a:gd name="hf" fmla="val 105146"/>
                <a:gd name="vf" fmla="val 110557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B8B8B8"/>
                </a:gs>
              </a:gsLst>
              <a:lin ang="5400000" scaled="1"/>
            </a:gradFill>
            <a:ln w="9525">
              <a:solidFill>
                <a:srgbClr val="FE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0" y="4567238"/>
            <a:ext cx="2286000" cy="2290762"/>
            <a:chOff x="0" y="4567238"/>
            <a:chExt cx="2286000" cy="2290763"/>
          </a:xfrm>
        </p:grpSpPr>
        <p:sp>
          <p:nvSpPr>
            <p:cNvPr id="65" name="Arc 14"/>
            <p:cNvSpPr>
              <a:spLocks/>
            </p:cNvSpPr>
            <p:nvPr/>
          </p:nvSpPr>
          <p:spPr bwMode="gray">
            <a:xfrm>
              <a:off x="0" y="4567238"/>
              <a:ext cx="2286000" cy="2290763"/>
            </a:xfrm>
            <a:custGeom>
              <a:avLst/>
              <a:gdLst>
                <a:gd name="T0" fmla="*/ 0 w 21600"/>
                <a:gd name="T1" fmla="*/ 0 h 21600"/>
                <a:gd name="T2" fmla="*/ 96 w 21600"/>
                <a:gd name="T3" fmla="*/ 96 h 21600"/>
                <a:gd name="T4" fmla="*/ 0 w 21600"/>
                <a:gd name="T5" fmla="*/ 9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219" name="Arc 16"/>
            <p:cNvSpPr>
              <a:spLocks/>
            </p:cNvSpPr>
            <p:nvPr/>
          </p:nvSpPr>
          <p:spPr bwMode="gray">
            <a:xfrm>
              <a:off x="0" y="4667250"/>
              <a:ext cx="2193925" cy="2190750"/>
            </a:xfrm>
            <a:custGeom>
              <a:avLst/>
              <a:gdLst>
                <a:gd name="T0" fmla="*/ 0 w 21600"/>
                <a:gd name="T1" fmla="*/ 0 h 21600"/>
                <a:gd name="T2" fmla="*/ 92209652 w 21600"/>
                <a:gd name="T3" fmla="*/ 91809261 h 21600"/>
                <a:gd name="T4" fmla="*/ 0 w 21600"/>
                <a:gd name="T5" fmla="*/ 9180926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0" name="Arc 17"/>
            <p:cNvSpPr>
              <a:spLocks/>
            </p:cNvSpPr>
            <p:nvPr/>
          </p:nvSpPr>
          <p:spPr bwMode="gray">
            <a:xfrm>
              <a:off x="0" y="4645024"/>
              <a:ext cx="2193925" cy="2212975"/>
            </a:xfrm>
            <a:custGeom>
              <a:avLst/>
              <a:gdLst>
                <a:gd name="T0" fmla="*/ 0 w 21600"/>
                <a:gd name="T1" fmla="*/ 0 h 21600"/>
                <a:gd name="T2" fmla="*/ 88021084 w 21600"/>
                <a:gd name="T3" fmla="*/ 90333127 h 21600"/>
                <a:gd name="T4" fmla="*/ 0 w 21600"/>
                <a:gd name="T5" fmla="*/ 9033312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gradFill rotWithShape="1">
              <a:gsLst>
                <a:gs pos="0">
                  <a:srgbClr val="F0E1C6">
                    <a:alpha val="0"/>
                  </a:srgbClr>
                </a:gs>
                <a:gs pos="100000">
                  <a:srgbClr val="DDA44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8" name="Text Box 18"/>
          <p:cNvSpPr txBox="1">
            <a:spLocks noChangeArrowheads="1"/>
          </p:cNvSpPr>
          <p:nvPr/>
        </p:nvSpPr>
        <p:spPr bwMode="gray">
          <a:xfrm>
            <a:off x="128588" y="5440363"/>
            <a:ext cx="21415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景点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讲解员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14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  的职责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5" name="五角星 74"/>
          <p:cNvSpPr/>
          <p:nvPr/>
        </p:nvSpPr>
        <p:spPr>
          <a:xfrm rot="20273768">
            <a:off x="1512888" y="1268413"/>
            <a:ext cx="776287" cy="671512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617788" y="1347788"/>
            <a:ext cx="1627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导游讲解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984625" y="3556000"/>
            <a:ext cx="162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安全提示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589463" y="5764213"/>
            <a:ext cx="234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宣传保护知识</a:t>
            </a:r>
          </a:p>
        </p:txBody>
      </p:sp>
      <p:sp>
        <p:nvSpPr>
          <p:cNvPr id="81" name="五角星 80"/>
          <p:cNvSpPr/>
          <p:nvPr/>
        </p:nvSpPr>
        <p:spPr>
          <a:xfrm rot="20273768">
            <a:off x="3008313" y="3433763"/>
            <a:ext cx="777875" cy="671512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五角星 81"/>
          <p:cNvSpPr/>
          <p:nvPr/>
        </p:nvSpPr>
        <p:spPr>
          <a:xfrm rot="21269092">
            <a:off x="3582988" y="5638800"/>
            <a:ext cx="776287" cy="671513"/>
          </a:xfrm>
          <a:prstGeom prst="star5">
            <a:avLst>
              <a:gd name="adj" fmla="val 25643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BDDF5"/>
              </a:gs>
              <a:gs pos="100000">
                <a:srgbClr val="F4A6E6"/>
              </a:gs>
            </a:gsLst>
            <a:lin ang="5400000" scaled="1"/>
            <a:tileRect/>
          </a:gra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30" name="Picture 2" descr="D:\job\贵州农村\书稿\服务行业从业常识\2011.12服务行业从业常识\8-1-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274763"/>
            <a:ext cx="2633662" cy="2185987"/>
          </a:xfrm>
          <a:prstGeom prst="rect">
            <a:avLst/>
          </a:prstGeom>
          <a:ln>
            <a:noFill/>
          </a:ln>
          <a:effectLst>
            <a:outerShdw blurRad="292100" dist="139700" dir="2700000" sx="103000" sy="103000" algn="tl" rotWithShape="0">
              <a:srgbClr val="333333">
                <a:alpha val="7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5"/>
          <p:cNvGrpSpPr>
            <a:grpSpLocks/>
          </p:cNvGrpSpPr>
          <p:nvPr/>
        </p:nvGrpSpPr>
        <p:grpSpPr bwMode="auto">
          <a:xfrm>
            <a:off x="1541463" y="1241425"/>
            <a:ext cx="2447925" cy="2474913"/>
            <a:chOff x="2051721" y="1124744"/>
            <a:chExt cx="2447369" cy="2476293"/>
          </a:xfrm>
        </p:grpSpPr>
        <p:sp>
          <p:nvSpPr>
            <p:cNvPr id="40" name="圆角矩形 39"/>
            <p:cNvSpPr/>
            <p:nvPr/>
          </p:nvSpPr>
          <p:spPr bwMode="auto">
            <a:xfrm>
              <a:off x="2051721" y="1440833"/>
              <a:ext cx="2447369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67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你的家乡附近有什么旅游资源，你是否观摩过导游员的服务？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9268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9269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71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72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73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74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75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70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50" name="组合 4"/>
          <p:cNvGrpSpPr>
            <a:grpSpLocks/>
          </p:cNvGrpSpPr>
          <p:nvPr/>
        </p:nvGrpSpPr>
        <p:grpSpPr bwMode="auto">
          <a:xfrm>
            <a:off x="5221288" y="1241425"/>
            <a:ext cx="2449512" cy="2474913"/>
            <a:chOff x="4607015" y="1124744"/>
            <a:chExt cx="2449330" cy="2476293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4607015" y="1440833"/>
              <a:ext cx="2449330" cy="2160204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7999">
                  <a:schemeClr val="accent3">
                    <a:lumMod val="40000"/>
                    <a:lumOff val="60000"/>
                  </a:schemeClr>
                </a:gs>
                <a:gs pos="36000">
                  <a:schemeClr val="accent3">
                    <a:lumMod val="60000"/>
                    <a:lumOff val="40000"/>
                  </a:schemeClr>
                </a:gs>
                <a:gs pos="61000">
                  <a:schemeClr val="accent3">
                    <a:lumMod val="60000"/>
                    <a:lumOff val="40000"/>
                  </a:schemeClr>
                </a:gs>
                <a:gs pos="82001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3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58" name="组合 45"/>
            <p:cNvGrpSpPr>
              <a:grpSpLocks/>
            </p:cNvGrpSpPr>
            <p:nvPr/>
          </p:nvGrpSpPr>
          <p:grpSpPr bwMode="auto">
            <a:xfrm>
              <a:off x="5510479" y="1124744"/>
              <a:ext cx="642654" cy="643179"/>
              <a:chOff x="3286249" y="2057400"/>
              <a:chExt cx="642938" cy="642938"/>
            </a:xfrm>
          </p:grpSpPr>
          <p:sp>
            <p:nvSpPr>
              <p:cNvPr id="9260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61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62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63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64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65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59" name="Text Box 65"/>
            <p:cNvSpPr txBox="1">
              <a:spLocks noChangeArrowheads="1"/>
            </p:cNvSpPr>
            <p:nvPr/>
          </p:nvSpPr>
          <p:spPr bwMode="gray">
            <a:xfrm>
              <a:off x="4607015" y="1777178"/>
              <a:ext cx="2449330" cy="1200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地陪没有严格执行接待计划，擅自降低接待标准会发生什么问题？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1"/>
          <p:cNvGrpSpPr>
            <a:grpSpLocks/>
          </p:cNvGrpSpPr>
          <p:nvPr/>
        </p:nvGrpSpPr>
        <p:grpSpPr bwMode="auto">
          <a:xfrm>
            <a:off x="458788" y="3870325"/>
            <a:ext cx="2447925" cy="2476500"/>
            <a:chOff x="558873" y="3933056"/>
            <a:chExt cx="2447716" cy="2476292"/>
          </a:xfrm>
        </p:grpSpPr>
        <p:sp>
          <p:nvSpPr>
            <p:cNvPr id="64" name="圆角矩形 63"/>
            <p:cNvSpPr/>
            <p:nvPr/>
          </p:nvSpPr>
          <p:spPr bwMode="auto">
            <a:xfrm>
              <a:off x="558873" y="4248942"/>
              <a:ext cx="2447716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48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9250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52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53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4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5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56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51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49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1200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对于出发时间、集合地点、线路变化等没有事先通知司机会造成什么后果？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2"/>
          <p:cNvGrpSpPr>
            <a:grpSpLocks/>
          </p:cNvGrpSpPr>
          <p:nvPr/>
        </p:nvGrpSpPr>
        <p:grpSpPr bwMode="auto">
          <a:xfrm>
            <a:off x="3397250" y="3860800"/>
            <a:ext cx="2514600" cy="2476500"/>
            <a:chOff x="3421932" y="3924329"/>
            <a:chExt cx="2514871" cy="2476292"/>
          </a:xfrm>
        </p:grpSpPr>
        <p:sp>
          <p:nvSpPr>
            <p:cNvPr id="79" name="圆角矩形 78"/>
            <p:cNvSpPr/>
            <p:nvPr/>
          </p:nvSpPr>
          <p:spPr bwMode="auto">
            <a:xfrm>
              <a:off x="3421932" y="4240215"/>
              <a:ext cx="2448189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7999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82001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38" name="组合 47"/>
            <p:cNvGrpSpPr>
              <a:grpSpLocks/>
            </p:cNvGrpSpPr>
            <p:nvPr/>
          </p:nvGrpSpPr>
          <p:grpSpPr bwMode="auto">
            <a:xfrm>
              <a:off x="4324479" y="3924329"/>
              <a:ext cx="642906" cy="643179"/>
              <a:chOff x="5648449" y="2057400"/>
              <a:chExt cx="642938" cy="642938"/>
            </a:xfrm>
          </p:grpSpPr>
          <p:grpSp>
            <p:nvGrpSpPr>
              <p:cNvPr id="9240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9242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43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4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5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6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241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39" name="Text Box 65"/>
            <p:cNvSpPr txBox="1">
              <a:spLocks noChangeArrowheads="1"/>
            </p:cNvSpPr>
            <p:nvPr/>
          </p:nvSpPr>
          <p:spPr bwMode="gray">
            <a:xfrm>
              <a:off x="3421932" y="4588723"/>
              <a:ext cx="2514871" cy="8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对接待单位的失误一味指责是否能解决问题？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9" name="组合 3"/>
          <p:cNvGrpSpPr>
            <a:grpSpLocks/>
          </p:cNvGrpSpPr>
          <p:nvPr/>
        </p:nvGrpSpPr>
        <p:grpSpPr bwMode="auto">
          <a:xfrm>
            <a:off x="6300788" y="3860800"/>
            <a:ext cx="2560637" cy="2476500"/>
            <a:chOff x="6300788" y="3924329"/>
            <a:chExt cx="2560447" cy="2476293"/>
          </a:xfrm>
        </p:grpSpPr>
        <p:sp>
          <p:nvSpPr>
            <p:cNvPr id="90" name="圆角矩形 89"/>
            <p:cNvSpPr/>
            <p:nvPr/>
          </p:nvSpPr>
          <p:spPr bwMode="auto">
            <a:xfrm>
              <a:off x="6303963" y="4240216"/>
              <a:ext cx="2449330" cy="216040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7999">
                  <a:schemeClr val="accent5">
                    <a:lumMod val="40000"/>
                    <a:lumOff val="60000"/>
                  </a:schemeClr>
                </a:gs>
                <a:gs pos="36000">
                  <a:schemeClr val="accent5">
                    <a:lumMod val="60000"/>
                    <a:lumOff val="40000"/>
                  </a:schemeClr>
                </a:gs>
                <a:gs pos="61000">
                  <a:schemeClr val="accent5">
                    <a:lumMod val="60000"/>
                    <a:lumOff val="40000"/>
                  </a:schemeClr>
                </a:gs>
                <a:gs pos="82001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9229" name="组合 45"/>
            <p:cNvGrpSpPr>
              <a:grpSpLocks/>
            </p:cNvGrpSpPr>
            <p:nvPr/>
          </p:nvGrpSpPr>
          <p:grpSpPr bwMode="auto">
            <a:xfrm>
              <a:off x="7207427" y="3924329"/>
              <a:ext cx="642654" cy="643179"/>
              <a:chOff x="3286249" y="2057400"/>
              <a:chExt cx="642938" cy="642938"/>
            </a:xfrm>
          </p:grpSpPr>
          <p:sp>
            <p:nvSpPr>
              <p:cNvPr id="923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923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923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9230" name="Text Box 65"/>
            <p:cNvSpPr txBox="1">
              <a:spLocks noChangeArrowheads="1"/>
            </p:cNvSpPr>
            <p:nvPr/>
          </p:nvSpPr>
          <p:spPr bwMode="gray">
            <a:xfrm>
              <a:off x="6300788" y="4567508"/>
              <a:ext cx="2560447" cy="156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你适合成为一名导游吗？若希望成为一名导游，你还需要做哪些努力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?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试着为自己制订一份计划。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38100">
          <a:gradFill>
            <a:gsLst>
              <a:gs pos="50000">
                <a:srgbClr val="FFCF01"/>
              </a:gs>
              <a:gs pos="100000">
                <a:srgbClr val="E22000"/>
              </a:gs>
            </a:gsLst>
            <a:lin ang="5400000" scaled="0"/>
          </a:gradFill>
        </a:ln>
        <a:effectLst>
          <a:outerShdw blurRad="225425" dist="381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contourW="19050">
          <a:bevelT w="101600" prst="artDeco"/>
          <a:bevelB w="0" h="0"/>
          <a:contourClr>
            <a:schemeClr val="bg1"/>
          </a:contourClr>
        </a:sp3d>
      </a:spPr>
      <a:bodyPr anchor="ctr">
        <a:sp3d/>
      </a:bodyPr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buFont typeface="Wingdings" pitchFamily="2" charset="2"/>
          <a:buChar char="n"/>
          <a:tabLst>
            <a:tab pos="136525" algn="l"/>
          </a:tabLst>
          <a:defRPr sz="140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475</Words>
  <Application>Microsoft Office PowerPoint</Application>
  <PresentationFormat>全屏显示(4:3)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Calibri</vt:lpstr>
      <vt:lpstr>宋体</vt:lpstr>
      <vt:lpstr>Arial</vt:lpstr>
      <vt:lpstr>黑体</vt:lpstr>
      <vt:lpstr>幼圆</vt:lpstr>
      <vt:lpstr>微软雅黑</vt:lpstr>
      <vt:lpstr>华文新魏</vt:lpstr>
      <vt:lpstr>Office 主题​​</vt:lpstr>
      <vt:lpstr>服务行业从业常识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146</cp:revision>
  <dcterms:created xsi:type="dcterms:W3CDTF">2012-01-31T05:34:08Z</dcterms:created>
  <dcterms:modified xsi:type="dcterms:W3CDTF">2012-04-25T00:40:54Z</dcterms:modified>
</cp:coreProperties>
</file>