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63" r:id="rId1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F37"/>
    <a:srgbClr val="FBDDF5"/>
    <a:srgbClr val="F4A6E6"/>
    <a:srgbClr val="F4A6A6"/>
    <a:srgbClr val="978D48"/>
    <a:srgbClr val="F8F5CC"/>
    <a:srgbClr val="E9E065"/>
    <a:srgbClr val="FBF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0F2E2-7C5B-4634-98F0-94AB992A6FA6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9A3B0-7950-475D-8F9F-0DC6B4F8A2E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9566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E88B1-3415-4E29-9279-246B0F961F81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EF6D6-AB7B-4FE4-8CF1-5440B472B2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20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C6B7-0EB1-4159-B97A-90277263AF20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CE2D6-BCE8-47EA-A7F9-F5D14A63BE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288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B2DCB-43D4-458B-983B-B099D0AC8383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80702-ACB6-4051-8208-3760EBEDEA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444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DFF2F-77D0-4C0A-8200-10B2C4BEBB33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84030-32F3-4133-9BCA-47933346483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7241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4643D-87FD-43EC-9F61-F4BD0D72279E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CA5FE-71A2-42CE-A44F-31B3FAD25B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649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E845D-3F28-4328-BE0A-DF1C5D760AA8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1CBDB0-6691-4CA4-B5E7-B9C89A0306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53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007B8-B1CB-4D5D-A06A-8557C84BAD30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B802B-8677-4691-ABFD-52C2435E8D5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441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E3BA7-8FE7-4040-82CA-D61EC218F46F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3DEF0-763F-4DF6-8038-DF43ABEBA0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220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A47AB-80A7-4598-8732-204BFCC8947C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D67F4-DA85-4983-96CF-58E1F740DC9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7311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33B7E-C637-4D4C-967D-D439FD01A5DB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5D6F1-A282-4FE0-A860-2513ED27488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688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40000">
              <a:schemeClr val="bg1"/>
            </a:gs>
            <a:gs pos="100000">
              <a:schemeClr val="bg1"/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9F5EF18-E123-40D4-AED9-F287E736EE28}" type="datetimeFigureOut">
              <a:rPr lang="zh-CN" altLang="en-US"/>
              <a:pPr>
                <a:defRPr/>
              </a:pPr>
              <a:t>2012-4-24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296233B-FFC9-4130-915E-02C46CF69D1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8.jpeg"/><Relationship Id="rId16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chemeClr val="accent5">
                <a:lumMod val="20000"/>
                <a:lumOff val="80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0" y="1444625"/>
            <a:ext cx="9144000" cy="2160588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4400" dirty="0">
              <a:solidFill>
                <a:schemeClr val="bg1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9388" y="1224440"/>
            <a:ext cx="8712076" cy="1470025"/>
          </a:xfrm>
          <a:extLst/>
        </p:spPr>
        <p:txBody>
          <a:bodyPr rtlCol="0">
            <a:normAutofit/>
            <a:scene3d>
              <a:camera prst="orthographicFront"/>
              <a:lightRig rig="threePt" dir="t"/>
            </a:scene3d>
            <a:sp3d extrusionH="57150" contourW="25400">
              <a:bevelT w="25400" h="57150" prst="artDeco"/>
              <a:contourClr>
                <a:schemeClr val="bg1"/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黑体" pitchFamily="2" charset="-122"/>
                <a:ea typeface="黑体" pitchFamily="2" charset="-122"/>
                <a:cs typeface="Times New Roman" pitchFamily="18" charset="0"/>
              </a:rPr>
              <a:t>电 工 技 术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484688" y="5546725"/>
            <a:ext cx="4406900" cy="690563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CN" altLang="en-US" b="1" dirty="0" smtClean="0">
                <a:latin typeface="幼圆" pitchFamily="49" charset="-122"/>
                <a:ea typeface="幼圆" pitchFamily="49" charset="-122"/>
              </a:rPr>
              <a:t>上海科技教育出版社</a:t>
            </a:r>
          </a:p>
        </p:txBody>
      </p:sp>
      <p:pic>
        <p:nvPicPr>
          <p:cNvPr id="33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484313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2276475"/>
            <a:ext cx="338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7" descr="C:\Documents and Settings\Administrator.WWW-80B321E85A2\桌面\ppt\未命名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722438"/>
            <a:ext cx="3381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6858000"/>
            <a:ext cx="1214437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7000875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7000875"/>
            <a:ext cx="64293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6858000"/>
            <a:ext cx="64293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4" descr="C:\Documents and Settings\Administrator.WWW-80B321E85A2\桌面\ppt\未命名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68580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408481" y="354142"/>
            <a:ext cx="2795367" cy="554578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6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9504" y="5672608"/>
            <a:ext cx="424096" cy="407132"/>
          </a:xfrm>
          <a:prstGeom prst="rect">
            <a:avLst/>
          </a:prstGeom>
        </p:spPr>
      </p:pic>
      <p:sp>
        <p:nvSpPr>
          <p:cNvPr id="54" name="副标题 2"/>
          <p:cNvSpPr txBox="1">
            <a:spLocks/>
          </p:cNvSpPr>
          <p:nvPr/>
        </p:nvSpPr>
        <p:spPr>
          <a:xfrm>
            <a:off x="179388" y="2908300"/>
            <a:ext cx="8712200" cy="6969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第</a:t>
            </a:r>
            <a:r>
              <a:rPr lang="en-US" altLang="zh-CN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4</a:t>
            </a:r>
            <a:r>
              <a:rPr lang="zh-CN" altLang="en-US" sz="3600" b="1" dirty="0" smtClean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课 电功</a:t>
            </a:r>
            <a:r>
              <a:rPr lang="zh-CN" altLang="en-US" sz="3600" b="1" dirty="0">
                <a:solidFill>
                  <a:schemeClr val="tx2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和电功率</a:t>
            </a:r>
          </a:p>
          <a:p>
            <a:pPr algn="r" fontAlgn="auto">
              <a:spcAft>
                <a:spcPts val="0"/>
              </a:spcAft>
              <a:defRPr/>
            </a:pPr>
            <a:endParaRPr lang="zh-CN" altLang="en-US" sz="3600" b="1" dirty="0" smtClean="0">
              <a:solidFill>
                <a:schemeClr val="tx2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2066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00438"/>
            <a:ext cx="3300412" cy="308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6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6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C -0.00104 -0.00764 -0.00121 -0.01551 -0.00277 -0.02269 C -0.00399 -0.02778 -0.00763 -0.03125 -0.00972 -0.03495 C -0.01579 -0.04583 -0.02222 -0.05463 -0.02916 -0.06366 C -0.03333 -0.06921 -0.0375 -0.07477 -0.04166 -0.08009 C -0.04461 -0.08403 -0.04722 -0.08843 -0.05 -0.09259 C -0.05138 -0.09468 -0.05416 -0.09861 -0.05416 -0.09838 C -0.0559 -0.10648 -0.05694 -0.10972 -0.05694 -0.11921 C -0.05694 -0.14445 -0.05677 -0.21574 -0.03194 -0.22801 C -0.02673 -0.23982 -0.02326 -0.25093 -0.01527 -0.2588 C -0.00781 -0.27523 -0.01753 -0.25556 -0.00833 -0.26921 C -0.00347 -0.27639 -0.00121 -0.28634 0.00556 -0.28958 C 0.00816 -0.30093 0.01441 -0.30486 0.01945 -0.31227 C 0.025 -0.32037 0.03369 -0.33403 0.03612 -0.34514 C 0.03768 -0.35208 0.03976 -0.36505 0.04445 -0.36968 C 0.04723 -0.37245 0.05278 -0.37801 0.05278 -0.37778 C 0.05921 -0.39236 0.05556 -0.3875 0.0625 -0.39445 C 0.06511 -0.4 0.06754 -0.40671 0.06945 -0.41296 C 0.07066 -0.41667 0.07136 -0.42107 0.07223 -0.42523 C 0.07275 -0.42732 0.07362 -0.43125 0.07362 -0.43102 C 0.07101 -0.44259 0.07066 -0.44722 0.06389 -0.45394 C 0.06112 -0.4662 0.05487 -0.47593 0.05 -0.48681 C 0.04775 -0.50023 0.03994 -0.50833 0.03473 -0.51968 C 0.03282 -0.53102 0.02917 -0.53611 0.02362 -0.54421 C 0.02014 -0.55995 0.00816 -0.58982 -4.44444E-6 -0.60185 C -0.00329 -0.61644 -0.01406 -0.62917 -0.02083 -0.64074 C -0.025 -0.64792 -0.03194 -0.66343 -0.03194 -0.6632 C -0.03368 -0.67107 -0.03715 -0.67407 -0.03888 -0.68195 C -0.04218 -0.71551 -0.03715 -0.73912 -0.025 -0.76597 C -0.02361 -0.77662 -0.025 -0.78125 -0.01805 -0.78449 C -0.01666 -0.78657 -0.01493 -0.7882 -0.01388 -0.79074 C -0.01302 -0.79329 -0.01354 -0.79653 -0.0125 -0.79884 C -0.00607 -0.81273 0.00521 -0.81921 0.0125 -0.83171 C 0.0257 -0.85463 0.00712 -0.82616 0.02223 -0.84607 C 0.02518 -0.85 0.03056 -0.85857 0.03056 -0.8581 C 0.03316 -0.86991 0.03091 -0.8632 0.04028 -0.87685 L 0.04028 -0.87662 C 0.04167 -0.88032 0.04254 -0.88449 0.04445 -0.88727 C 0.04549 -0.88866 0.04723 -0.88843 0.04862 -0.88935 C 0.054 -0.89977 0.05625 -0.91065 0.06528 -0.91389 C 0.06737 -0.91829 0.07049 -0.92153 0.07223 -0.92616 C 0.07362 -0.93009 0.075 -0.93866 0.075 -0.9382 C 0.07379 -0.96736 0.07448 -0.96644 0.07084 -0.9919 C 0.0691 -1.00394 0.06389 -1.01644 0.05973 -1.02685 C 0.05799 -1.03148 0.05747 -1.03681 0.05556 -1.0412 C 0.05452 -1.04352 0.05261 -1.04514 0.05139 -1.04722 C 0.04514 -1.05903 0.04063 -1.0713 0.03334 -1.08218 " pathEditMode="relative" rAng="0" ptsTypes="fffffffffffffffffffffffffffffffffffFffffffffffA">
                                      <p:cBhvr>
                                        <p:cTn id="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" y="-54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0.00416 C -0.06337 -0.03033 -0.12431 -0.06482 -0.08143 -0.13473 C -0.03854 -0.2051 0.25486 -0.32709 0.25468 -0.41621 C 0.25451 -0.50533 -0.07223 -0.58542 -0.08282 -0.66991 C -0.09341 -0.7544 0.19201 -0.85394 0.1908 -0.92362 C 0.18958 -0.99329 -0.07535 -1.05487 -0.08976 -1.08843 " pathEditMode="relative" rAng="0" ptsTypes="aaaaaA">
                                      <p:cBhvr>
                                        <p:cTn id="14" dur="7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00" y="-546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231 C -0.00139 0.00717 -0.00209 0.01226 0.00781 -0.00509 C 0.01771 -0.02243 0.04809 -0.06173 0.0592 -0.1015 C 0.07031 -0.14104 0.07934 -0.19491 0.07448 -0.24208 C 0.06962 -0.28971 0.04409 -0.34636 0.03003 -0.38659 C 0.01597 -0.42728 -0.00521 -0.4467 -0.01025 -0.48485 C -0.01528 -0.52277 -0.00834 -0.5785 -0.00052 -0.61433 C 0.00729 -0.6504 0.02673 -0.66405 0.03698 -0.69942 C 0.04722 -0.73526 0.05989 -0.77618 0.06059 -0.82728 C 0.06128 -0.87861 0.05017 -0.96069 0.04114 -1.00694 C 0.03212 -1.05364 0.01284 -1.07237 0.00642 -1.10705 " pathEditMode="relative" rAng="0" ptsTypes="aaaaaaaaa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-549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C -0.00209 -0.00856 -0.00643 -0.01782 -0.01111 -0.02407 C -0.01354 -0.03356 -0.01528 -0.03518 -0.01667 -0.0463 C -0.01563 -0.0625 -0.01354 -0.07338 -0.01528 -0.08889 C -0.01424 -0.11296 -0.0132 -0.1375 -0.00973 -0.16111 C -0.01198 -0.17037 -0.00955 -0.18264 -0.00556 -0.19074 C -0.00504 -0.19375 -0.00521 -0.19722 -0.00417 -0.2 C -0.00278 -0.20417 0.00139 -0.21111 0.00139 -0.21111 C 0.00312 -0.22083 0.01111 -0.23518 0.01666 -0.24259 C 0.02604 -0.29306 0.01909 -0.34306 0.01805 -0.3963 C 0.01788 -0.40301 0.01684 -0.41643 0.01389 -0.42222 C 0.0118 -0.42616 0.00902 -0.42963 0.00694 -0.43333 C 0.00486 -0.44421 0.00121 -0.45347 -0.00278 -0.46296 C -0.00434 -0.4669 -0.00729 -0.46991 -0.00834 -0.47407 C -0.01302 -0.49259 -0.02136 -0.50532 -0.02778 -0.52245 C -0.02986 -0.53588 -0.02778 -0.52917 -0.03473 -0.54259 L -0.03473 -0.54259 C -0.03681 -0.55116 -0.03872 -0.55972 -0.04028 -0.56852 C -0.03959 -0.58518 -0.04028 -0.60556 -0.03611 -0.62222 C -0.03403 -0.64514 -0.02882 -0.65116 -0.02084 -0.67037 C -0.01823 -0.67662 -0.01823 -0.68472 -0.01528 -0.69074 C -0.01146 -0.69838 -0.00886 -0.70764 -0.00695 -0.71667 C -0.00434 -0.72893 -0.00052 -0.74005 0.00277 -0.75185 C 0.00434 -0.75741 0.00694 -0.76875 0.00694 -0.76875 C 0.00885 -0.79676 0.01597 -0.81898 0.01944 -0.8463 C 0.01909 -0.87037 0.025 -0.95694 0.0125 -0.99838 C 0.01093 -1.01597 0.00833 -1.03333 0.00416 -1.05 C 0.00173 -1.08241 -0.00087 -1.11435 -0.00556 -1.1463 C -0.01146 -1.18773 -0.01111 -1.16528 -0.01111 -1.18518 " pathEditMode="relative" ptsTypes="fffffffffffffffFffffffffffffA">
                                      <p:cBhvr>
                                        <p:cTn id="18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C -0.00694 -0.02408 -0.01389 -0.04815 -0.01389 -0.07778 C -0.01389 -0.10741 -0.00226 -0.14167 3.33333E-6 -0.17778 C 0.00226 -0.21389 0.00469 -0.2257 3.33333E-6 -0.29445 C -0.00469 -0.3632 -0.02969 -0.50857 -0.02778 -0.59074 C -0.02587 -0.67292 0.01267 -0.71042 0.01111 -0.78704 C 0.00955 -0.86366 -0.03194 -0.98958 -0.0375 -1.05 C -0.04305 -1.11042 -0.04288 -1.1831 -0.02222 -1.15 " pathEditMode="relative" ptsTypes="aaaaaaaA">
                                      <p:cBhvr>
                                        <p:cTn id="20" dur="7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2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C -0.03837 -0.06413 -0.07657 -0.12801 -0.09028 -0.19815 C -0.104 -0.26829 -0.09844 -0.35463 -0.08195 -0.42038 C -0.06546 -0.48612 -0.01441 -0.53079 0.00833 -0.5926 C 0.03107 -0.6544 0.06111 -0.73519 0.05416 -0.79075 C 0.04722 -0.8463 0.00121 -0.88033 -0.03334 -0.92593 C -0.06789 -0.97153 -0.13004 -1.02963 -0.15278 -1.06482 C -0.17553 -1.1 -0.17275 -1.13681 -0.16945 -1.13704 " pathEditMode="relative" ptsTypes="aaaaaaaA">
                                      <p:cBhvr>
                                        <p:cTn id="24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电工技术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250825" y="44450"/>
            <a:ext cx="6049963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三、电流热效应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Rectangle 11"/>
          <p:cNvSpPr txBox="1">
            <a:spLocks noRot="1" noChangeArrowheads="1"/>
          </p:cNvSpPr>
          <p:nvPr/>
        </p:nvSpPr>
        <p:spPr bwMode="auto">
          <a:xfrm>
            <a:off x="179388" y="1557338"/>
            <a:ext cx="8964612" cy="136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25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焦耳定律</a:t>
            </a:r>
            <a:r>
              <a:rPr lang="zh-CN" altLang="en-US" sz="2800">
                <a:solidFill>
                  <a:srgbClr val="4D5040"/>
                </a:solidFill>
                <a:latin typeface="微软雅黑" pitchFamily="34" charset="-122"/>
                <a:ea typeface="微软雅黑" pitchFamily="34" charset="-122"/>
              </a:rPr>
              <a:t>：电流流过导体产生的热量与电流的平方成正比，与导体的电阻成正比，与通电的时间成正比。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2987675" y="2997200"/>
            <a:ext cx="331311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4000" i="1" dirty="0">
                <a:latin typeface="+mn-lt"/>
              </a:rPr>
              <a:t>Q </a:t>
            </a:r>
            <a:r>
              <a:rPr lang="zh-CN" altLang="en-US" sz="4000" dirty="0">
                <a:latin typeface="+mn-lt"/>
              </a:rPr>
              <a:t>＝ </a:t>
            </a:r>
            <a:r>
              <a:rPr lang="en-US" altLang="zh-CN" sz="4000" i="1" dirty="0">
                <a:latin typeface="+mn-lt"/>
              </a:rPr>
              <a:t>I</a:t>
            </a:r>
            <a:r>
              <a:rPr lang="en-US" altLang="zh-CN" sz="4000" baseline="30000" dirty="0">
                <a:latin typeface="+mn-lt"/>
              </a:rPr>
              <a:t>2</a:t>
            </a:r>
            <a:r>
              <a:rPr lang="en-US" altLang="zh-CN" sz="4000" i="1" dirty="0">
                <a:latin typeface="+mn-lt"/>
              </a:rPr>
              <a:t>Rt</a:t>
            </a:r>
            <a:r>
              <a:rPr lang="en-US" altLang="zh-CN" sz="4000" dirty="0">
                <a:latin typeface="+mn-lt"/>
              </a:rPr>
              <a:t> </a:t>
            </a:r>
          </a:p>
        </p:txBody>
      </p:sp>
      <p:sp>
        <p:nvSpPr>
          <p:cNvPr id="22" name="Rectangle 13"/>
          <p:cNvSpPr>
            <a:spLocks noRot="1" noChangeArrowheads="1"/>
          </p:cNvSpPr>
          <p:nvPr/>
        </p:nvSpPr>
        <p:spPr bwMode="auto">
          <a:xfrm>
            <a:off x="250825" y="3932238"/>
            <a:ext cx="8713788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125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zh-CN" sz="2800" i="1" dirty="0">
                <a:solidFill>
                  <a:schemeClr val="tx2">
                    <a:lumMod val="75000"/>
                  </a:schemeClr>
                </a:solidFill>
                <a:latin typeface="+mn-lt"/>
                <a:ea typeface="微软雅黑" pitchFamily="34" charset="-122"/>
              </a:rPr>
              <a:t>Q</a:t>
            </a:r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为电流在电阻上产生的热量（</a:t>
            </a:r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+mn-lt"/>
                <a:ea typeface="微软雅黑" pitchFamily="34" charset="-122"/>
              </a:rPr>
              <a:t>J</a:t>
            </a:r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），</a:t>
            </a:r>
            <a:r>
              <a:rPr lang="en-US" altLang="zh-CN" sz="2800" i="1" dirty="0">
                <a:solidFill>
                  <a:schemeClr val="tx2">
                    <a:lumMod val="75000"/>
                  </a:schemeClr>
                </a:solidFill>
                <a:latin typeface="+mn-lt"/>
                <a:ea typeface="微软雅黑" pitchFamily="34" charset="-122"/>
              </a:rPr>
              <a:t>I </a:t>
            </a:r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为通过导体的电流（</a:t>
            </a:r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+mn-lt"/>
                <a:ea typeface="微软雅黑" pitchFamily="34" charset="-122"/>
              </a:rPr>
              <a:t>A</a:t>
            </a:r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），</a:t>
            </a:r>
            <a:r>
              <a:rPr lang="en-US" altLang="zh-CN" sz="2800" i="1" dirty="0">
                <a:solidFill>
                  <a:schemeClr val="tx2">
                    <a:lumMod val="75000"/>
                  </a:schemeClr>
                </a:solidFill>
                <a:latin typeface="+mn-lt"/>
                <a:ea typeface="微软雅黑" pitchFamily="34" charset="-122"/>
              </a:rPr>
              <a:t>R</a:t>
            </a:r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为导体的电阻（</a:t>
            </a:r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+mn-lt"/>
                <a:ea typeface="微软雅黑" pitchFamily="34" charset="-122"/>
              </a:rPr>
              <a:t>Ω</a:t>
            </a:r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），</a:t>
            </a:r>
            <a:r>
              <a:rPr lang="en-US" altLang="zh-CN" sz="2800" i="1" dirty="0">
                <a:solidFill>
                  <a:schemeClr val="tx2">
                    <a:lumMod val="75000"/>
                  </a:schemeClr>
                </a:solidFill>
                <a:latin typeface="+mn-lt"/>
                <a:ea typeface="微软雅黑" pitchFamily="34" charset="-122"/>
              </a:rPr>
              <a:t>t </a:t>
            </a:r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为电流通过的时间（</a:t>
            </a:r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+mn-lt"/>
                <a:ea typeface="微软雅黑" pitchFamily="34" charset="-122"/>
              </a:rPr>
              <a:t>s</a:t>
            </a:r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75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875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1" grpId="0"/>
      <p:bldP spid="2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电工技术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250825" y="44450"/>
            <a:ext cx="6049963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四、关注家庭用电负荷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1547813" y="1628775"/>
            <a:ext cx="5832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>
                <a:solidFill>
                  <a:srgbClr val="800000"/>
                </a:solidFill>
                <a:latin typeface="黑体" pitchFamily="2" charset="-122"/>
                <a:ea typeface="黑体" pitchFamily="2" charset="-122"/>
              </a:rPr>
              <a:t>常用家用电器的功率 </a:t>
            </a:r>
          </a:p>
        </p:txBody>
      </p:sp>
      <p:grpSp>
        <p:nvGrpSpPr>
          <p:cNvPr id="12" name="Group 21"/>
          <p:cNvGrpSpPr>
            <a:grpSpLocks/>
          </p:cNvGrpSpPr>
          <p:nvPr/>
        </p:nvGrpSpPr>
        <p:grpSpPr bwMode="auto">
          <a:xfrm>
            <a:off x="179388" y="2420938"/>
            <a:ext cx="8964612" cy="3573462"/>
            <a:chOff x="113" y="1525"/>
            <a:chExt cx="5647" cy="2251"/>
          </a:xfrm>
        </p:grpSpPr>
        <p:pic>
          <p:nvPicPr>
            <p:cNvPr id="12326" name="Picture 15" descr="电视机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616"/>
              <a:ext cx="1697" cy="1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7" name="Picture 16" descr="计算机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1525"/>
              <a:ext cx="2086" cy="1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8" name="Picture 17" descr="微波炉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9" t="14755" r="4639" b="18935"/>
            <a:stretch>
              <a:fillRect/>
            </a:stretch>
          </p:blipFill>
          <p:spPr bwMode="auto">
            <a:xfrm>
              <a:off x="3923" y="1661"/>
              <a:ext cx="1837" cy="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29" name="Text Box 18"/>
            <p:cNvSpPr txBox="1">
              <a:spLocks noChangeArrowheads="1"/>
            </p:cNvSpPr>
            <p:nvPr/>
          </p:nvSpPr>
          <p:spPr bwMode="auto">
            <a:xfrm>
              <a:off x="204" y="3044"/>
              <a:ext cx="1587" cy="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电视机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zh-CN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40</a:t>
              </a:r>
              <a:r>
                <a:rPr lang="zh-CN" altLang="en-US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～</a:t>
              </a:r>
              <a:r>
                <a:rPr lang="en-US" altLang="zh-CN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300W</a:t>
              </a:r>
            </a:p>
          </p:txBody>
        </p:sp>
        <p:sp>
          <p:nvSpPr>
            <p:cNvPr id="12330" name="Text Box 19"/>
            <p:cNvSpPr txBox="1">
              <a:spLocks noChangeArrowheads="1"/>
            </p:cNvSpPr>
            <p:nvPr/>
          </p:nvSpPr>
          <p:spPr bwMode="auto">
            <a:xfrm>
              <a:off x="2109" y="3045"/>
              <a:ext cx="1587" cy="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台式计算机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250～500</a:t>
              </a:r>
              <a:r>
                <a:rPr lang="en-US" altLang="zh-CN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W</a:t>
              </a:r>
            </a:p>
          </p:txBody>
        </p:sp>
        <p:sp>
          <p:nvSpPr>
            <p:cNvPr id="12331" name="Text Box 20"/>
            <p:cNvSpPr txBox="1">
              <a:spLocks noChangeArrowheads="1"/>
            </p:cNvSpPr>
            <p:nvPr/>
          </p:nvSpPr>
          <p:spPr bwMode="auto">
            <a:xfrm>
              <a:off x="4059" y="3045"/>
              <a:ext cx="1587" cy="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微波炉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zh-CN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600</a:t>
              </a:r>
              <a:r>
                <a:rPr lang="zh-CN" altLang="en-US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～</a:t>
              </a:r>
              <a:r>
                <a:rPr lang="en-US" altLang="zh-CN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1500W</a:t>
              </a:r>
            </a:p>
          </p:txBody>
        </p:sp>
      </p:grpSp>
      <p:grpSp>
        <p:nvGrpSpPr>
          <p:cNvPr id="19" name="Group 22"/>
          <p:cNvGrpSpPr>
            <a:grpSpLocks/>
          </p:cNvGrpSpPr>
          <p:nvPr/>
        </p:nvGrpSpPr>
        <p:grpSpPr bwMode="auto">
          <a:xfrm>
            <a:off x="323850" y="2260600"/>
            <a:ext cx="8820150" cy="3733800"/>
            <a:chOff x="204" y="1424"/>
            <a:chExt cx="5556" cy="2352"/>
          </a:xfrm>
        </p:grpSpPr>
        <p:sp>
          <p:nvSpPr>
            <p:cNvPr id="12320" name="Text Box 23"/>
            <p:cNvSpPr txBox="1">
              <a:spLocks noChangeArrowheads="1"/>
            </p:cNvSpPr>
            <p:nvPr/>
          </p:nvSpPr>
          <p:spPr bwMode="auto">
            <a:xfrm>
              <a:off x="204" y="3044"/>
              <a:ext cx="1587" cy="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电饭煲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zh-CN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500</a:t>
              </a:r>
              <a:r>
                <a:rPr lang="zh-CN" altLang="en-US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～</a:t>
              </a:r>
              <a:r>
                <a:rPr lang="en-US" altLang="zh-CN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1700W</a:t>
              </a:r>
            </a:p>
          </p:txBody>
        </p:sp>
        <p:sp>
          <p:nvSpPr>
            <p:cNvPr id="12321" name="Text Box 24"/>
            <p:cNvSpPr txBox="1">
              <a:spLocks noChangeArrowheads="1"/>
            </p:cNvSpPr>
            <p:nvPr/>
          </p:nvSpPr>
          <p:spPr bwMode="auto">
            <a:xfrm>
              <a:off x="2109" y="3045"/>
              <a:ext cx="1587" cy="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电磁炉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zh-CN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30</a:t>
              </a:r>
              <a:r>
                <a:rPr lang="en-US" altLang="en-US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0～</a:t>
              </a:r>
              <a:r>
                <a:rPr lang="en-US" altLang="zh-CN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20</a:t>
              </a:r>
              <a:r>
                <a:rPr lang="en-US" altLang="en-US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00</a:t>
              </a:r>
              <a:r>
                <a:rPr lang="en-US" altLang="zh-CN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W</a:t>
              </a:r>
            </a:p>
          </p:txBody>
        </p:sp>
        <p:sp>
          <p:nvSpPr>
            <p:cNvPr id="12322" name="Text Box 25"/>
            <p:cNvSpPr txBox="1">
              <a:spLocks noChangeArrowheads="1"/>
            </p:cNvSpPr>
            <p:nvPr/>
          </p:nvSpPr>
          <p:spPr bwMode="auto">
            <a:xfrm>
              <a:off x="4059" y="3045"/>
              <a:ext cx="1587" cy="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电炒锅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zh-CN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800</a:t>
              </a:r>
              <a:r>
                <a:rPr lang="zh-CN" altLang="en-US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～</a:t>
              </a:r>
              <a:r>
                <a:rPr lang="en-US" altLang="zh-CN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2000W</a:t>
              </a:r>
            </a:p>
          </p:txBody>
        </p:sp>
        <p:pic>
          <p:nvPicPr>
            <p:cNvPr id="12323" name="Picture 26" descr="电饭煲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480"/>
              <a:ext cx="1387" cy="1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4" name="Picture 27" descr="电磁炉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1424"/>
              <a:ext cx="2177" cy="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25" name="Picture 28" descr="电炒锅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1449"/>
              <a:ext cx="2109" cy="1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9" name="Group 29"/>
          <p:cNvGrpSpPr>
            <a:grpSpLocks/>
          </p:cNvGrpSpPr>
          <p:nvPr/>
        </p:nvGrpSpPr>
        <p:grpSpPr bwMode="auto">
          <a:xfrm>
            <a:off x="0" y="1268413"/>
            <a:ext cx="8963025" cy="4725987"/>
            <a:chOff x="0" y="799"/>
            <a:chExt cx="5646" cy="2977"/>
          </a:xfrm>
        </p:grpSpPr>
        <p:sp>
          <p:nvSpPr>
            <p:cNvPr id="12312" name="Text Box 30"/>
            <p:cNvSpPr txBox="1">
              <a:spLocks noChangeArrowheads="1"/>
            </p:cNvSpPr>
            <p:nvPr/>
          </p:nvSpPr>
          <p:spPr bwMode="auto">
            <a:xfrm>
              <a:off x="204" y="3044"/>
              <a:ext cx="1814" cy="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贮水式电热水器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zh-CN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800</a:t>
              </a:r>
              <a:r>
                <a:rPr lang="zh-CN" altLang="en-US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～</a:t>
              </a:r>
              <a:r>
                <a:rPr lang="en-US" altLang="zh-CN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2000W</a:t>
              </a:r>
            </a:p>
          </p:txBody>
        </p:sp>
        <p:sp>
          <p:nvSpPr>
            <p:cNvPr id="12313" name="Text Box 31"/>
            <p:cNvSpPr txBox="1">
              <a:spLocks noChangeArrowheads="1"/>
            </p:cNvSpPr>
            <p:nvPr/>
          </p:nvSpPr>
          <p:spPr bwMode="auto">
            <a:xfrm>
              <a:off x="2109" y="3045"/>
              <a:ext cx="1724" cy="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即热式电热水器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zh-CN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4000</a:t>
              </a:r>
              <a:r>
                <a:rPr lang="zh-CN" altLang="en-US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～</a:t>
              </a:r>
              <a:r>
                <a:rPr lang="en-US" altLang="zh-CN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8000W</a:t>
              </a:r>
            </a:p>
          </p:txBody>
        </p:sp>
        <p:sp>
          <p:nvSpPr>
            <p:cNvPr id="12314" name="Text Box 32"/>
            <p:cNvSpPr txBox="1">
              <a:spLocks noChangeArrowheads="1"/>
            </p:cNvSpPr>
            <p:nvPr/>
          </p:nvSpPr>
          <p:spPr bwMode="auto">
            <a:xfrm>
              <a:off x="4059" y="3045"/>
              <a:ext cx="1587" cy="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电冰箱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zh-CN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70</a:t>
              </a:r>
              <a:r>
                <a:rPr lang="zh-CN" altLang="en-US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～</a:t>
              </a:r>
              <a:r>
                <a:rPr lang="en-US" altLang="zh-CN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500W</a:t>
              </a:r>
            </a:p>
          </p:txBody>
        </p:sp>
        <p:grpSp>
          <p:nvGrpSpPr>
            <p:cNvPr id="12315" name="Group 33"/>
            <p:cNvGrpSpPr>
              <a:grpSpLocks/>
            </p:cNvGrpSpPr>
            <p:nvPr/>
          </p:nvGrpSpPr>
          <p:grpSpPr bwMode="auto">
            <a:xfrm>
              <a:off x="0" y="1525"/>
              <a:ext cx="2245" cy="1437"/>
              <a:chOff x="0" y="1525"/>
              <a:chExt cx="2245" cy="1437"/>
            </a:xfrm>
          </p:grpSpPr>
          <p:sp>
            <p:nvSpPr>
              <p:cNvPr id="12318" name="Rectangle 34"/>
              <p:cNvSpPr>
                <a:spLocks noChangeArrowheads="1"/>
              </p:cNvSpPr>
              <p:nvPr/>
            </p:nvSpPr>
            <p:spPr bwMode="auto">
              <a:xfrm>
                <a:off x="204" y="1933"/>
                <a:ext cx="1860" cy="59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pic>
            <p:nvPicPr>
              <p:cNvPr id="12319" name="Picture 35" descr="电热水器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525"/>
                <a:ext cx="2245" cy="1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316" name="Picture 36" descr="即热式电热水器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" y="1253"/>
              <a:ext cx="1515" cy="2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7" name="Picture 37" descr="电冰箱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17" r="25417"/>
            <a:stretch>
              <a:fillRect/>
            </a:stretch>
          </p:blipFill>
          <p:spPr bwMode="auto">
            <a:xfrm>
              <a:off x="4241" y="799"/>
              <a:ext cx="1159" cy="2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8" name="Group 38"/>
          <p:cNvGrpSpPr>
            <a:grpSpLocks/>
          </p:cNvGrpSpPr>
          <p:nvPr/>
        </p:nvGrpSpPr>
        <p:grpSpPr bwMode="auto">
          <a:xfrm>
            <a:off x="323850" y="1485900"/>
            <a:ext cx="8639175" cy="4508500"/>
            <a:chOff x="204" y="936"/>
            <a:chExt cx="5442" cy="2840"/>
          </a:xfrm>
        </p:grpSpPr>
        <p:sp>
          <p:nvSpPr>
            <p:cNvPr id="12306" name="Text Box 39"/>
            <p:cNvSpPr txBox="1">
              <a:spLocks noChangeArrowheads="1"/>
            </p:cNvSpPr>
            <p:nvPr/>
          </p:nvSpPr>
          <p:spPr bwMode="auto">
            <a:xfrm>
              <a:off x="204" y="3044"/>
              <a:ext cx="1814" cy="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电暖器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zh-CN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800</a:t>
              </a:r>
              <a:r>
                <a:rPr lang="zh-CN" altLang="en-US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～</a:t>
              </a:r>
              <a:r>
                <a:rPr lang="en-US" altLang="zh-CN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2500W</a:t>
              </a:r>
            </a:p>
          </p:txBody>
        </p:sp>
        <p:sp>
          <p:nvSpPr>
            <p:cNvPr id="12307" name="Text Box 40"/>
            <p:cNvSpPr txBox="1">
              <a:spLocks noChangeArrowheads="1"/>
            </p:cNvSpPr>
            <p:nvPr/>
          </p:nvSpPr>
          <p:spPr bwMode="auto">
            <a:xfrm>
              <a:off x="2109" y="3045"/>
              <a:ext cx="1724" cy="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电烤箱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zh-CN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800</a:t>
              </a:r>
              <a:r>
                <a:rPr lang="zh-CN" altLang="en-US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～</a:t>
              </a:r>
              <a:r>
                <a:rPr lang="en-US" altLang="zh-CN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2000W</a:t>
              </a:r>
            </a:p>
          </p:txBody>
        </p:sp>
        <p:sp>
          <p:nvSpPr>
            <p:cNvPr id="12308" name="Text Box 41"/>
            <p:cNvSpPr txBox="1">
              <a:spLocks noChangeArrowheads="1"/>
            </p:cNvSpPr>
            <p:nvPr/>
          </p:nvSpPr>
          <p:spPr bwMode="auto">
            <a:xfrm>
              <a:off x="4059" y="3045"/>
              <a:ext cx="1587" cy="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pl-PL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消毒柜</a:t>
              </a:r>
              <a:endParaRPr lang="zh-CN" altLang="en-US" sz="2800">
                <a:solidFill>
                  <a:srgbClr val="800000"/>
                </a:solidFill>
                <a:latin typeface="黑体" pitchFamily="2" charset="-122"/>
                <a:ea typeface="黑体" pitchFamily="2" charset="-122"/>
              </a:endParaRPr>
            </a:p>
            <a:p>
              <a:pPr algn="ctr" eaLnBrk="1" hangingPunct="1">
                <a:spcBef>
                  <a:spcPct val="50000"/>
                </a:spcBef>
              </a:pPr>
              <a:r>
                <a:rPr lang="pl-PL" altLang="zh-CN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600</a:t>
              </a:r>
              <a:r>
                <a:rPr lang="zh-CN" altLang="pl-PL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～</a:t>
              </a:r>
              <a:r>
                <a:rPr lang="pl-PL" altLang="zh-CN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800W</a:t>
              </a:r>
              <a:endParaRPr lang="en-US" altLang="zh-CN" sz="2800">
                <a:solidFill>
                  <a:srgbClr val="800000"/>
                </a:solidFill>
                <a:latin typeface="黑体" pitchFamily="2" charset="-122"/>
                <a:ea typeface="黑体" pitchFamily="2" charset="-122"/>
              </a:endParaRPr>
            </a:p>
          </p:txBody>
        </p:sp>
        <p:pic>
          <p:nvPicPr>
            <p:cNvPr id="12309" name="Picture 42" descr="电暖器"/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3BE9DF"/>
                </a:clrFrom>
                <a:clrTo>
                  <a:srgbClr val="3BE9D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1344"/>
              <a:ext cx="1678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0" name="Picture 43" descr="电烤箱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1480"/>
              <a:ext cx="1932" cy="1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11" name="Picture 44" descr="消毒柜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33" t="3598" r="20668" b="3345"/>
            <a:stretch>
              <a:fillRect/>
            </a:stretch>
          </p:blipFill>
          <p:spPr bwMode="auto">
            <a:xfrm>
              <a:off x="4332" y="936"/>
              <a:ext cx="984" cy="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" name="Group 45"/>
          <p:cNvGrpSpPr>
            <a:grpSpLocks/>
          </p:cNvGrpSpPr>
          <p:nvPr/>
        </p:nvGrpSpPr>
        <p:grpSpPr bwMode="auto">
          <a:xfrm>
            <a:off x="323850" y="1916113"/>
            <a:ext cx="8639175" cy="4078287"/>
            <a:chOff x="204" y="1207"/>
            <a:chExt cx="5442" cy="2569"/>
          </a:xfrm>
        </p:grpSpPr>
        <p:sp>
          <p:nvSpPr>
            <p:cNvPr id="12300" name="Text Box 46"/>
            <p:cNvSpPr txBox="1">
              <a:spLocks noChangeArrowheads="1"/>
            </p:cNvSpPr>
            <p:nvPr/>
          </p:nvSpPr>
          <p:spPr bwMode="auto">
            <a:xfrm>
              <a:off x="204" y="3044"/>
              <a:ext cx="1814" cy="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电熨斗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zh-CN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500</a:t>
              </a:r>
              <a:r>
                <a:rPr lang="zh-CN" altLang="en-US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～</a:t>
              </a:r>
              <a:r>
                <a:rPr lang="en-US" altLang="zh-CN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2000W</a:t>
              </a:r>
            </a:p>
          </p:txBody>
        </p:sp>
        <p:sp>
          <p:nvSpPr>
            <p:cNvPr id="12301" name="Text Box 47"/>
            <p:cNvSpPr txBox="1">
              <a:spLocks noChangeArrowheads="1"/>
            </p:cNvSpPr>
            <p:nvPr/>
          </p:nvSpPr>
          <p:spPr bwMode="auto">
            <a:xfrm>
              <a:off x="2109" y="3045"/>
              <a:ext cx="1724" cy="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空调器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zh-CN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600</a:t>
              </a:r>
              <a:r>
                <a:rPr lang="zh-CN" altLang="en-US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～</a:t>
              </a:r>
              <a:r>
                <a:rPr lang="en-US" altLang="zh-CN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5000W</a:t>
              </a:r>
            </a:p>
          </p:txBody>
        </p:sp>
        <p:sp>
          <p:nvSpPr>
            <p:cNvPr id="12302" name="Text Box 48"/>
            <p:cNvSpPr txBox="1">
              <a:spLocks noChangeArrowheads="1"/>
            </p:cNvSpPr>
            <p:nvPr/>
          </p:nvSpPr>
          <p:spPr bwMode="auto">
            <a:xfrm>
              <a:off x="4059" y="3045"/>
              <a:ext cx="1587" cy="7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饮水机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en-US" altLang="zh-CN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300</a:t>
              </a:r>
              <a:r>
                <a:rPr lang="zh-CN" altLang="en-US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～</a:t>
              </a:r>
              <a:r>
                <a:rPr lang="en-US" altLang="zh-CN" sz="2800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1500W</a:t>
              </a:r>
            </a:p>
          </p:txBody>
        </p:sp>
        <p:pic>
          <p:nvPicPr>
            <p:cNvPr id="12303" name="Picture 49" descr="电熨斗"/>
            <p:cNvPicPr>
              <a:picLocks noChangeAspect="1" noChangeArrowheads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767"/>
              <a:ext cx="1633" cy="13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4" name="Picture 50" descr="空调"/>
            <p:cNvPicPr>
              <a:picLocks noChangeAspect="1" noChangeArrowheads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70" t="26488" r="14362" b="25865"/>
            <a:stretch>
              <a:fillRect/>
            </a:stretch>
          </p:blipFill>
          <p:spPr bwMode="auto">
            <a:xfrm>
              <a:off x="1882" y="1979"/>
              <a:ext cx="2177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5" name="Picture 51" descr="饮水机"/>
            <p:cNvPicPr>
              <a:picLocks noChangeAspect="1" noChangeArrowheads="1"/>
            </p:cNvPicPr>
            <p:nvPr/>
          </p:nvPicPr>
          <p:blipFill>
            <a:blip r:embed="rId1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79" t="3867" r="56143" b="3825"/>
            <a:stretch>
              <a:fillRect/>
            </a:stretch>
          </p:blipFill>
          <p:spPr bwMode="auto">
            <a:xfrm>
              <a:off x="4377" y="1207"/>
              <a:ext cx="839" cy="1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3" presetClass="exit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3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3" presetID="3" presetClass="exit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31" presetID="3" presetClass="exit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35" presetID="3" presetClass="entr" presetSubtype="5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500"/>
                            </p:stCondLst>
                            <p:childTnLst>
                              <p:par>
                                <p:cTn id="39" presetID="3" presetClass="exit" presetSubtype="5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4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电工技术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250825" y="44450"/>
            <a:ext cx="6049963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四、关注家庭用电负荷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2" name="Rectangle 14"/>
          <p:cNvSpPr txBox="1">
            <a:spLocks noRot="1" noChangeArrowheads="1"/>
          </p:cNvSpPr>
          <p:nvPr/>
        </p:nvSpPr>
        <p:spPr bwMode="auto">
          <a:xfrm>
            <a:off x="301625" y="1752600"/>
            <a:ext cx="83026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25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altLang="zh-CN" sz="2800">
                <a:solidFill>
                  <a:srgbClr val="4D504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800">
                <a:solidFill>
                  <a:srgbClr val="4D5040"/>
                </a:solidFill>
                <a:latin typeface="微软雅黑" pitchFamily="34" charset="-122"/>
                <a:ea typeface="微软雅黑" pitchFamily="34" charset="-122"/>
              </a:rPr>
              <a:t>．合理选择家用电能表</a:t>
            </a:r>
          </a:p>
        </p:txBody>
      </p:sp>
      <p:sp>
        <p:nvSpPr>
          <p:cNvPr id="53" name="Text Box 15"/>
          <p:cNvSpPr txBox="1">
            <a:spLocks noChangeArrowheads="1"/>
          </p:cNvSpPr>
          <p:nvPr/>
        </p:nvSpPr>
        <p:spPr bwMode="auto">
          <a:xfrm>
            <a:off x="755650" y="2565400"/>
            <a:ext cx="7920038" cy="179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600">
                <a:latin typeface="楷体_GB2312" pitchFamily="49" charset="-122"/>
                <a:ea typeface="楷体_GB2312" pitchFamily="49" charset="-122"/>
              </a:rPr>
              <a:t>第一步是弄清楚各种家用电器的电流。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600">
                <a:latin typeface="楷体_GB2312" pitchFamily="49" charset="-122"/>
                <a:ea typeface="楷体_GB2312" pitchFamily="49" charset="-122"/>
              </a:rPr>
              <a:t>第二步是确定家庭实际用电负荷的变化范围。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600">
                <a:latin typeface="楷体_GB2312" pitchFamily="49" charset="-122"/>
                <a:ea typeface="楷体_GB2312" pitchFamily="49" charset="-122"/>
              </a:rPr>
              <a:t>第三步是选择相应的电能表。 </a:t>
            </a:r>
          </a:p>
        </p:txBody>
      </p:sp>
      <p:sp>
        <p:nvSpPr>
          <p:cNvPr id="54" name="Rectangle 16"/>
          <p:cNvSpPr>
            <a:spLocks noRot="1" noChangeArrowheads="1"/>
          </p:cNvSpPr>
          <p:nvPr/>
        </p:nvSpPr>
        <p:spPr bwMode="auto">
          <a:xfrm>
            <a:off x="301625" y="4724400"/>
            <a:ext cx="83026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125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altLang="en-US" sz="2800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2．合理选择电线</a:t>
            </a:r>
            <a:endParaRPr lang="zh-CN" altLang="en-US" sz="2800" dirty="0">
              <a:solidFill>
                <a:schemeClr val="tx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build="p"/>
      <p:bldP spid="53" grpId="0"/>
      <p:bldP spid="5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电工技术</a:t>
            </a:r>
          </a:p>
        </p:txBody>
      </p:sp>
      <p:sp>
        <p:nvSpPr>
          <p:cNvPr id="14341" name="AutoShape 5"/>
          <p:cNvSpPr>
            <a:spLocks noChangeAspect="1" noChangeArrowheads="1" noTextEdit="1"/>
          </p:cNvSpPr>
          <p:nvPr/>
        </p:nvSpPr>
        <p:spPr bwMode="auto">
          <a:xfrm>
            <a:off x="677863" y="2636838"/>
            <a:ext cx="50085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2" name="标题 10"/>
          <p:cNvSpPr txBox="1">
            <a:spLocks/>
          </p:cNvSpPr>
          <p:nvPr/>
        </p:nvSpPr>
        <p:spPr>
          <a:xfrm>
            <a:off x="0" y="38100"/>
            <a:ext cx="6300788" cy="93662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CN" altLang="en-US" dirty="0" smtClean="0">
                <a:solidFill>
                  <a:schemeClr val="accent6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思考与实践</a:t>
            </a:r>
          </a:p>
        </p:txBody>
      </p:sp>
      <p:grpSp>
        <p:nvGrpSpPr>
          <p:cNvPr id="14343" name="组合 1"/>
          <p:cNvGrpSpPr>
            <a:grpSpLocks/>
          </p:cNvGrpSpPr>
          <p:nvPr/>
        </p:nvGrpSpPr>
        <p:grpSpPr bwMode="auto">
          <a:xfrm>
            <a:off x="1116013" y="1682750"/>
            <a:ext cx="2735262" cy="4181475"/>
            <a:chOff x="1115616" y="1682750"/>
            <a:chExt cx="2736000" cy="4181475"/>
          </a:xfrm>
        </p:grpSpPr>
        <p:sp>
          <p:nvSpPr>
            <p:cNvPr id="51" name="圆角矩形 50"/>
            <p:cNvSpPr/>
            <p:nvPr/>
          </p:nvSpPr>
          <p:spPr bwMode="auto">
            <a:xfrm>
              <a:off x="1115616" y="1999042"/>
              <a:ext cx="2736000" cy="3865183"/>
            </a:xfrm>
            <a:prstGeom prst="roundRect">
              <a:avLst/>
            </a:prstGeom>
            <a:gradFill flip="none" rotWithShape="1">
              <a:gsLst>
                <a:gs pos="0">
                  <a:srgbClr val="D0F7D4"/>
                </a:gs>
                <a:gs pos="17999">
                  <a:srgbClr val="73E77E"/>
                </a:gs>
                <a:gs pos="36000">
                  <a:srgbClr val="73E77E"/>
                </a:gs>
                <a:gs pos="61000">
                  <a:srgbClr val="73E77E"/>
                </a:gs>
                <a:gs pos="82001">
                  <a:srgbClr val="73E77E"/>
                </a:gs>
                <a:gs pos="100000">
                  <a:srgbClr val="CFF7D4"/>
                </a:gs>
              </a:gsLst>
              <a:lin ang="5400000" scaled="1"/>
              <a:tileRect/>
            </a:gradFill>
            <a:ln w="38100">
              <a:solidFill>
                <a:srgbClr val="3C9844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355" name="Text Box 65"/>
            <p:cNvSpPr txBox="1">
              <a:spLocks noChangeArrowheads="1"/>
            </p:cNvSpPr>
            <p:nvPr/>
          </p:nvSpPr>
          <p:spPr bwMode="gray">
            <a:xfrm>
              <a:off x="1187624" y="2544260"/>
              <a:ext cx="258268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just"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计算一下，看看</a:t>
              </a:r>
              <a:r>
                <a:rPr lang="en-US" altLang="zh-CN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220V</a:t>
              </a: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、</a:t>
              </a:r>
              <a:r>
                <a:rPr lang="en-US" altLang="zh-CN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5A</a:t>
              </a: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的单相电能表能带几个</a:t>
              </a:r>
              <a:r>
                <a:rPr lang="en-US" altLang="zh-CN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220V</a:t>
              </a: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、</a:t>
              </a:r>
              <a:r>
                <a:rPr lang="en-US" altLang="zh-CN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60W</a:t>
              </a: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的灯泡。</a:t>
              </a:r>
              <a:endParaRPr lang="en-US" altLang="zh-CN" sz="1600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4356" name="组合 44"/>
            <p:cNvGrpSpPr>
              <a:grpSpLocks/>
            </p:cNvGrpSpPr>
            <p:nvPr/>
          </p:nvGrpSpPr>
          <p:grpSpPr bwMode="auto">
            <a:xfrm>
              <a:off x="2162037" y="1682750"/>
              <a:ext cx="643159" cy="643179"/>
              <a:chOff x="924049" y="2057400"/>
              <a:chExt cx="642938" cy="642938"/>
            </a:xfrm>
          </p:grpSpPr>
          <p:grpSp>
            <p:nvGrpSpPr>
              <p:cNvPr id="14357" name="Group 58"/>
              <p:cNvGrpSpPr>
                <a:grpSpLocks/>
              </p:cNvGrpSpPr>
              <p:nvPr/>
            </p:nvGrpSpPr>
            <p:grpSpPr bwMode="auto">
              <a:xfrm>
                <a:off x="924049" y="2057400"/>
                <a:ext cx="642938" cy="642938"/>
                <a:chOff x="1289" y="582"/>
                <a:chExt cx="668" cy="668"/>
              </a:xfrm>
            </p:grpSpPr>
            <p:sp>
              <p:nvSpPr>
                <p:cNvPr id="14359" name="Oval 59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14360" name="Oval 60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61" name="Oval 61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62" name="Oval 62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14363" name="Oval 63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endParaRPr lang="zh-CN" altLang="en-US"/>
                </a:p>
              </p:txBody>
            </p:sp>
          </p:grpSp>
          <p:sp>
            <p:nvSpPr>
              <p:cNvPr id="14358" name="Text Box 64"/>
              <p:cNvSpPr txBox="1">
                <a:spLocks noChangeArrowheads="1"/>
              </p:cNvSpPr>
              <p:nvPr/>
            </p:nvSpPr>
            <p:spPr bwMode="gray">
              <a:xfrm>
                <a:off x="10621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en-US" altLang="zh-CN">
                  <a:latin typeface="Arial" charset="0"/>
                </a:endParaRPr>
              </a:p>
            </p:txBody>
          </p:sp>
        </p:grpSp>
      </p:grpSp>
      <p:grpSp>
        <p:nvGrpSpPr>
          <p:cNvPr id="14344" name="组合 2"/>
          <p:cNvGrpSpPr>
            <a:grpSpLocks/>
          </p:cNvGrpSpPr>
          <p:nvPr/>
        </p:nvGrpSpPr>
        <p:grpSpPr bwMode="auto">
          <a:xfrm>
            <a:off x="4787900" y="1682750"/>
            <a:ext cx="2736850" cy="4181475"/>
            <a:chOff x="4787900" y="1682750"/>
            <a:chExt cx="2736428" cy="4181475"/>
          </a:xfrm>
        </p:grpSpPr>
        <p:sp>
          <p:nvSpPr>
            <p:cNvPr id="63" name="圆角矩形 62"/>
            <p:cNvSpPr/>
            <p:nvPr/>
          </p:nvSpPr>
          <p:spPr bwMode="auto">
            <a:xfrm>
              <a:off x="4787900" y="1999042"/>
              <a:ext cx="2736428" cy="3865183"/>
            </a:xfrm>
            <a:prstGeom prst="roundRect">
              <a:avLst/>
            </a:prstGeom>
            <a:gradFill flip="none" rotWithShape="1">
              <a:gsLst>
                <a:gs pos="0">
                  <a:srgbClr val="F8F5CC"/>
                </a:gs>
                <a:gs pos="17999">
                  <a:srgbClr val="E9E065"/>
                </a:gs>
                <a:gs pos="36000">
                  <a:srgbClr val="E9E065"/>
                </a:gs>
                <a:gs pos="61000">
                  <a:srgbClr val="E9E065"/>
                </a:gs>
                <a:gs pos="82001">
                  <a:srgbClr val="E9E065"/>
                </a:gs>
                <a:gs pos="100000">
                  <a:srgbClr val="F8F5CC"/>
                </a:gs>
              </a:gsLst>
              <a:lin ang="5400000" scaled="1"/>
              <a:tileRect/>
            </a:gradFill>
            <a:ln w="38100">
              <a:solidFill>
                <a:srgbClr val="978D48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reflection blurRad="6350" stA="50000" endA="300" endPos="5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346" name="Text Box 65"/>
            <p:cNvSpPr txBox="1">
              <a:spLocks noChangeArrowheads="1"/>
            </p:cNvSpPr>
            <p:nvPr/>
          </p:nvSpPr>
          <p:spPr bwMode="gray">
            <a:xfrm>
              <a:off x="4787900" y="2544260"/>
              <a:ext cx="2736428" cy="3046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有户家庭在装修，房间里一盏</a:t>
              </a:r>
              <a:r>
                <a:rPr lang="en-US" altLang="zh-CN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220V</a:t>
              </a: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、</a:t>
              </a:r>
              <a:r>
                <a:rPr lang="en-US" altLang="zh-CN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l00W</a:t>
              </a: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的电灯每天都</a:t>
              </a:r>
              <a:r>
                <a:rPr lang="en-US" altLang="zh-CN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24</a:t>
              </a: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小时开着，假设工期为</a:t>
              </a:r>
              <a:r>
                <a:rPr lang="en-US" altLang="zh-CN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45</a:t>
              </a: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天，工人每天晚上有</a:t>
              </a:r>
              <a:r>
                <a:rPr lang="en-US" altLang="zh-CN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8</a:t>
              </a:r>
              <a:r>
                <a:rPr lang="zh-CN" altLang="en-US" sz="1600">
                  <a:solidFill>
                    <a:srgbClr val="000000"/>
                  </a:solidFill>
                  <a:latin typeface="微软雅黑" pitchFamily="34" charset="-122"/>
                  <a:ea typeface="微软雅黑" pitchFamily="34" charset="-122"/>
                </a:rPr>
                <a:t>小时的睡眠时间，问装修中，这盏灯共浪费了多少电，这些电又能为社会作出怎样的贡献？</a:t>
              </a:r>
            </a:p>
          </p:txBody>
        </p:sp>
        <p:grpSp>
          <p:nvGrpSpPr>
            <p:cNvPr id="14347" name="组合 45"/>
            <p:cNvGrpSpPr>
              <a:grpSpLocks/>
            </p:cNvGrpSpPr>
            <p:nvPr/>
          </p:nvGrpSpPr>
          <p:grpSpPr bwMode="auto">
            <a:xfrm>
              <a:off x="5834787" y="1682750"/>
              <a:ext cx="642654" cy="643179"/>
              <a:chOff x="3286249" y="2057400"/>
              <a:chExt cx="642938" cy="642938"/>
            </a:xfrm>
          </p:grpSpPr>
          <p:sp>
            <p:nvSpPr>
              <p:cNvPr id="14348" name="Oval 71"/>
              <p:cNvSpPr>
                <a:spLocks noChangeArrowheads="1"/>
              </p:cNvSpPr>
              <p:nvPr/>
            </p:nvSpPr>
            <p:spPr bwMode="gray">
              <a:xfrm>
                <a:off x="3286249" y="2057400"/>
                <a:ext cx="642938" cy="64293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/>
              <a:p>
                <a:endParaRPr lang="zh-CN" altLang="en-US"/>
              </a:p>
            </p:txBody>
          </p:sp>
          <p:sp>
            <p:nvSpPr>
              <p:cNvPr id="14349" name="Oval 72"/>
              <p:cNvSpPr>
                <a:spLocks noChangeArrowheads="1"/>
              </p:cNvSpPr>
              <p:nvPr/>
            </p:nvSpPr>
            <p:spPr bwMode="gray">
              <a:xfrm>
                <a:off x="3292599" y="2062163"/>
                <a:ext cx="622300" cy="62230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4350" name="Oval 73"/>
              <p:cNvSpPr>
                <a:spLocks noChangeArrowheads="1"/>
              </p:cNvSpPr>
              <p:nvPr/>
            </p:nvSpPr>
            <p:spPr bwMode="gray">
              <a:xfrm>
                <a:off x="3300537" y="2065338"/>
                <a:ext cx="608012" cy="60801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4351" name="Oval 74"/>
              <p:cNvSpPr>
                <a:spLocks noChangeArrowheads="1"/>
              </p:cNvSpPr>
              <p:nvPr/>
            </p:nvSpPr>
            <p:spPr bwMode="gray">
              <a:xfrm>
                <a:off x="3306887" y="2071688"/>
                <a:ext cx="577850" cy="566737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4352" name="Oval 75"/>
              <p:cNvSpPr>
                <a:spLocks noChangeArrowheads="1"/>
              </p:cNvSpPr>
              <p:nvPr/>
            </p:nvSpPr>
            <p:spPr bwMode="gray">
              <a:xfrm>
                <a:off x="3341812" y="2087563"/>
                <a:ext cx="512762" cy="46037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/>
              <a:p>
                <a:endParaRPr lang="zh-CN" altLang="en-US"/>
              </a:p>
            </p:txBody>
          </p:sp>
          <p:sp>
            <p:nvSpPr>
              <p:cNvPr id="14353" name="Text Box 76"/>
              <p:cNvSpPr txBox="1">
                <a:spLocks noChangeArrowheads="1"/>
              </p:cNvSpPr>
              <p:nvPr/>
            </p:nvSpPr>
            <p:spPr bwMode="gray">
              <a:xfrm>
                <a:off x="3424362" y="2149475"/>
                <a:ext cx="354012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pitchFamily="2" charset="-122"/>
                  </a:defRPr>
                </a:lvl9pPr>
              </a:lstStyle>
              <a:p>
                <a:pPr algn="ctr" eaLnBrk="1" hangingPunct="1"/>
                <a:r>
                  <a:rPr lang="en-US" altLang="zh-CN" sz="2400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en-US" altLang="zh-CN">
                  <a:latin typeface="Arial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电工技术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250825" y="44450"/>
            <a:ext cx="6049963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电功和电功率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78" name="AutoShape 5"/>
          <p:cNvSpPr>
            <a:spLocks noChangeAspect="1" noChangeArrowheads="1" noTextEdit="1"/>
          </p:cNvSpPr>
          <p:nvPr/>
        </p:nvSpPr>
        <p:spPr bwMode="auto">
          <a:xfrm>
            <a:off x="677863" y="2636838"/>
            <a:ext cx="50085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7" name="Picture 30" descr="空调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89138"/>
            <a:ext cx="405447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5" descr="电视机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557338"/>
            <a:ext cx="3775075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4572000" y="1557338"/>
            <a:ext cx="4392613" cy="2676525"/>
            <a:chOff x="2880" y="1616"/>
            <a:chExt cx="2767" cy="1686"/>
          </a:xfrm>
        </p:grpSpPr>
        <p:pic>
          <p:nvPicPr>
            <p:cNvPr id="3094" name="Picture 36" descr="铭牌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616"/>
              <a:ext cx="2767" cy="1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5" name="Oval 37"/>
            <p:cNvSpPr>
              <a:spLocks noChangeArrowheads="1"/>
            </p:cNvSpPr>
            <p:nvPr/>
          </p:nvSpPr>
          <p:spPr bwMode="auto">
            <a:xfrm>
              <a:off x="3016" y="2432"/>
              <a:ext cx="1497" cy="49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14" name="Group 45"/>
          <p:cNvGrpSpPr>
            <a:grpSpLocks/>
          </p:cNvGrpSpPr>
          <p:nvPr/>
        </p:nvGrpSpPr>
        <p:grpSpPr bwMode="auto">
          <a:xfrm>
            <a:off x="4787900" y="3716338"/>
            <a:ext cx="3309938" cy="2951162"/>
            <a:chOff x="3016" y="2341"/>
            <a:chExt cx="2085" cy="1859"/>
          </a:xfrm>
        </p:grpSpPr>
        <p:sp>
          <p:nvSpPr>
            <p:cNvPr id="3092" name="Text Box 38"/>
            <p:cNvSpPr txBox="1">
              <a:spLocks noChangeArrowheads="1"/>
            </p:cNvSpPr>
            <p:nvPr/>
          </p:nvSpPr>
          <p:spPr bwMode="auto">
            <a:xfrm>
              <a:off x="3016" y="2840"/>
              <a:ext cx="1270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zh-CN" altLang="en-US" sz="2400" b="1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白炽灯泡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zh-CN" altLang="en-US" sz="2400" b="1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（</a:t>
              </a:r>
              <a:r>
                <a:rPr lang="en-US" altLang="zh-CN" sz="2400" b="1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40W</a:t>
              </a:r>
              <a:r>
                <a:rPr lang="zh-CN" altLang="en-US" sz="2400" b="1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）</a:t>
              </a:r>
              <a:endParaRPr lang="zh-CN" altLang="en-US" sz="2400">
                <a:solidFill>
                  <a:srgbClr val="800000"/>
                </a:solidFill>
                <a:latin typeface="黑体" pitchFamily="2" charset="-122"/>
                <a:ea typeface="黑体" pitchFamily="2" charset="-122"/>
              </a:endParaRPr>
            </a:p>
          </p:txBody>
        </p:sp>
        <p:pic>
          <p:nvPicPr>
            <p:cNvPr id="3093" name="Picture 39" descr="灯泡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" y="2341"/>
              <a:ext cx="1042" cy="1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42"/>
          <p:cNvGrpSpPr>
            <a:grpSpLocks/>
          </p:cNvGrpSpPr>
          <p:nvPr/>
        </p:nvGrpSpPr>
        <p:grpSpPr bwMode="auto">
          <a:xfrm>
            <a:off x="250825" y="1773238"/>
            <a:ext cx="4105275" cy="2276475"/>
            <a:chOff x="113" y="1842"/>
            <a:chExt cx="2586" cy="1434"/>
          </a:xfrm>
        </p:grpSpPr>
        <p:pic>
          <p:nvPicPr>
            <p:cNvPr id="3090" name="Picture 40" descr="铭牌4"/>
            <p:cNvPicPr>
              <a:picLocks noChangeAspect="1" noChangeArrowheads="1"/>
            </p:cNvPicPr>
            <p:nvPr/>
          </p:nvPicPr>
          <p:blipFill>
            <a:blip r:embed="rId6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1842"/>
              <a:ext cx="2586" cy="1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1" name="Oval 41"/>
            <p:cNvSpPr>
              <a:spLocks noChangeArrowheads="1"/>
            </p:cNvSpPr>
            <p:nvPr/>
          </p:nvSpPr>
          <p:spPr bwMode="auto">
            <a:xfrm>
              <a:off x="657" y="1842"/>
              <a:ext cx="1951" cy="49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  <p:grpSp>
        <p:nvGrpSpPr>
          <p:cNvPr id="20" name="Group 44"/>
          <p:cNvGrpSpPr>
            <a:grpSpLocks/>
          </p:cNvGrpSpPr>
          <p:nvPr/>
        </p:nvGrpSpPr>
        <p:grpSpPr bwMode="auto">
          <a:xfrm>
            <a:off x="900113" y="4221163"/>
            <a:ext cx="3743325" cy="2447925"/>
            <a:chOff x="567" y="2659"/>
            <a:chExt cx="2358" cy="1542"/>
          </a:xfrm>
        </p:grpSpPr>
        <p:grpSp>
          <p:nvGrpSpPr>
            <p:cNvPr id="3086" name="Group 34"/>
            <p:cNvGrpSpPr>
              <a:grpSpLocks/>
            </p:cNvGrpSpPr>
            <p:nvPr/>
          </p:nvGrpSpPr>
          <p:grpSpPr bwMode="auto">
            <a:xfrm>
              <a:off x="567" y="2659"/>
              <a:ext cx="1444" cy="1542"/>
              <a:chOff x="3107" y="1525"/>
              <a:chExt cx="1444" cy="1542"/>
            </a:xfrm>
          </p:grpSpPr>
          <p:sp>
            <p:nvSpPr>
              <p:cNvPr id="3088" name="Oval 33"/>
              <p:cNvSpPr>
                <a:spLocks noChangeArrowheads="1"/>
              </p:cNvSpPr>
              <p:nvPr/>
            </p:nvSpPr>
            <p:spPr bwMode="auto">
              <a:xfrm>
                <a:off x="3198" y="1752"/>
                <a:ext cx="861" cy="122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pic>
            <p:nvPicPr>
              <p:cNvPr id="3089" name="Picture 29" descr="烧水壶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7" y="1525"/>
                <a:ext cx="1444" cy="1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087" name="Text Box 5"/>
            <p:cNvSpPr txBox="1">
              <a:spLocks noChangeArrowheads="1"/>
            </p:cNvSpPr>
            <p:nvPr/>
          </p:nvSpPr>
          <p:spPr bwMode="auto">
            <a:xfrm>
              <a:off x="2018" y="2840"/>
              <a:ext cx="907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400" b="1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烧水壶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US" altLang="zh-CN" sz="2400" b="1">
                  <a:solidFill>
                    <a:srgbClr val="800000"/>
                  </a:solidFill>
                  <a:latin typeface="黑体" pitchFamily="2" charset="-122"/>
                  <a:ea typeface="黑体" pitchFamily="2" charset="-122"/>
                </a:rPr>
                <a:t>1200W</a:t>
              </a:r>
            </a:p>
          </p:txBody>
        </p:sp>
      </p:grp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0" y="2636838"/>
            <a:ext cx="9144000" cy="2105025"/>
          </a:xfrm>
          <a:prstGeom prst="rect">
            <a:avLst/>
          </a:prstGeom>
          <a:solidFill>
            <a:srgbClr val="CCFFFF">
              <a:alpha val="7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6600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这些数据与家里用电多少是否有关呢？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6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6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6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45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电工技术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250825" y="44450"/>
            <a:ext cx="6049963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一、电功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Line 35"/>
          <p:cNvSpPr>
            <a:spLocks noChangeShapeType="1"/>
          </p:cNvSpPr>
          <p:nvPr/>
        </p:nvSpPr>
        <p:spPr bwMode="auto">
          <a:xfrm>
            <a:off x="1476375" y="2420938"/>
            <a:ext cx="1655763" cy="71437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7" name="Picture 36" descr="电动机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4076700"/>
            <a:ext cx="370840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Line 37"/>
          <p:cNvSpPr>
            <a:spLocks noChangeShapeType="1"/>
          </p:cNvSpPr>
          <p:nvPr/>
        </p:nvSpPr>
        <p:spPr bwMode="auto">
          <a:xfrm>
            <a:off x="1258888" y="2708275"/>
            <a:ext cx="2089150" cy="136842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29" name="Picture 38" descr="电炉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844675"/>
            <a:ext cx="2644775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Line 39"/>
          <p:cNvSpPr>
            <a:spLocks noChangeShapeType="1"/>
          </p:cNvSpPr>
          <p:nvPr/>
        </p:nvSpPr>
        <p:spPr bwMode="auto">
          <a:xfrm>
            <a:off x="971550" y="2852738"/>
            <a:ext cx="144463" cy="1512887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31" name="Picture 42" descr="灯泡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860800"/>
            <a:ext cx="1290637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" name="Group 33"/>
          <p:cNvGrpSpPr>
            <a:grpSpLocks/>
          </p:cNvGrpSpPr>
          <p:nvPr/>
        </p:nvGrpSpPr>
        <p:grpSpPr bwMode="auto">
          <a:xfrm>
            <a:off x="323850" y="1773238"/>
            <a:ext cx="1223963" cy="1223962"/>
            <a:chOff x="567" y="1253"/>
            <a:chExt cx="771" cy="771"/>
          </a:xfrm>
        </p:grpSpPr>
        <p:sp>
          <p:nvSpPr>
            <p:cNvPr id="4110" name="Oval 31"/>
            <p:cNvSpPr>
              <a:spLocks noChangeArrowheads="1"/>
            </p:cNvSpPr>
            <p:nvPr/>
          </p:nvSpPr>
          <p:spPr bwMode="auto">
            <a:xfrm>
              <a:off x="567" y="1253"/>
              <a:ext cx="771" cy="771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111" name="Text Box 32"/>
            <p:cNvSpPr txBox="1">
              <a:spLocks noChangeArrowheads="1"/>
            </p:cNvSpPr>
            <p:nvPr/>
          </p:nvSpPr>
          <p:spPr bwMode="auto">
            <a:xfrm>
              <a:off x="657" y="1480"/>
              <a:ext cx="58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zh-CN" altLang="en-US" sz="2800">
                  <a:solidFill>
                    <a:srgbClr val="800000"/>
                  </a:solidFill>
                  <a:ea typeface="黑体" pitchFamily="2" charset="-122"/>
                </a:rPr>
                <a:t>电流</a:t>
              </a:r>
            </a:p>
          </p:txBody>
        </p:sp>
      </p:grpSp>
      <p:sp>
        <p:nvSpPr>
          <p:cNvPr id="35" name="Rectangle 43"/>
          <p:cNvSpPr txBox="1">
            <a:spLocks noRot="1" noChangeArrowheads="1"/>
          </p:cNvSpPr>
          <p:nvPr/>
        </p:nvSpPr>
        <p:spPr bwMode="auto">
          <a:xfrm>
            <a:off x="5435600" y="2565400"/>
            <a:ext cx="345598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电流通过电炉、电灯、电动机等用电器时都会做功。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人们把电流所做的功简称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电功</a:t>
            </a: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2800" dirty="0">
              <a:solidFill>
                <a:schemeClr val="tx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30" grpId="0" animBg="1"/>
      <p:bldP spid="3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电工技术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250825" y="44450"/>
            <a:ext cx="6049963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一、电功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Rectangle 3"/>
          <p:cNvSpPr txBox="1">
            <a:spLocks noRot="1" noChangeArrowheads="1"/>
          </p:cNvSpPr>
          <p:nvPr/>
        </p:nvSpPr>
        <p:spPr bwMode="auto">
          <a:xfrm>
            <a:off x="323850" y="1412875"/>
            <a:ext cx="8351838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defRPr/>
            </a:pP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电功的实质就是电能转化为其他形式能量的过程。电流做了多少功，就有多少电能转化为其他形式的能。</a:t>
            </a:r>
          </a:p>
          <a:p>
            <a:pPr>
              <a:lnSpc>
                <a:spcPct val="125000"/>
              </a:lnSpc>
              <a:defRPr/>
            </a:pP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电功跟电压、电流和通电时间成正比，用符号 </a:t>
            </a:r>
            <a:r>
              <a:rPr lang="en-US" altLang="zh-CN" sz="2800" i="1" dirty="0" smtClean="0">
                <a:solidFill>
                  <a:schemeClr val="tx2">
                    <a:lumMod val="75000"/>
                  </a:schemeClr>
                </a:solidFill>
                <a:ea typeface="微软雅黑" pitchFamily="34" charset="-122"/>
              </a:rPr>
              <a:t>W </a:t>
            </a: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表示。</a:t>
            </a:r>
          </a:p>
          <a:p>
            <a:pPr>
              <a:lnSpc>
                <a:spcPct val="125000"/>
              </a:lnSpc>
              <a:defRPr/>
            </a:pPr>
            <a:r>
              <a:rPr lang="en-US" altLang="zh-CN" sz="2800" i="1" dirty="0" smtClean="0">
                <a:solidFill>
                  <a:schemeClr val="tx2">
                    <a:lumMod val="75000"/>
                  </a:schemeClr>
                </a:solidFill>
                <a:ea typeface="微软雅黑" pitchFamily="34" charset="-122"/>
              </a:rPr>
              <a:t>W </a:t>
            </a: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ea typeface="微软雅黑" pitchFamily="34" charset="-122"/>
              </a:rPr>
              <a:t>＝ </a:t>
            </a:r>
            <a:r>
              <a:rPr lang="en-US" altLang="zh-CN" sz="2800" i="1" dirty="0" smtClean="0">
                <a:solidFill>
                  <a:schemeClr val="tx2">
                    <a:lumMod val="75000"/>
                  </a:schemeClr>
                </a:solidFill>
                <a:ea typeface="微软雅黑" pitchFamily="34" charset="-122"/>
              </a:rPr>
              <a:t>UQ </a:t>
            </a: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ea typeface="微软雅黑" pitchFamily="34" charset="-122"/>
              </a:rPr>
              <a:t>＝</a:t>
            </a:r>
            <a:r>
              <a:rPr lang="zh-CN" altLang="en-US" sz="2800" i="1" dirty="0" smtClean="0">
                <a:solidFill>
                  <a:schemeClr val="tx2">
                    <a:lumMod val="75000"/>
                  </a:schemeClr>
                </a:solidFill>
                <a:ea typeface="微软雅黑" pitchFamily="34" charset="-122"/>
              </a:rPr>
              <a:t> </a:t>
            </a:r>
            <a:r>
              <a:rPr lang="en-US" altLang="zh-CN" sz="2800" i="1" dirty="0" err="1" smtClean="0">
                <a:solidFill>
                  <a:schemeClr val="tx2">
                    <a:lumMod val="75000"/>
                  </a:schemeClr>
                </a:solidFill>
                <a:ea typeface="微软雅黑" pitchFamily="34" charset="-122"/>
              </a:rPr>
              <a:t>UIt</a:t>
            </a:r>
            <a:endParaRPr lang="en-US" altLang="zh-CN" sz="2800" i="1" dirty="0" smtClean="0">
              <a:solidFill>
                <a:schemeClr val="tx2">
                  <a:lumMod val="75000"/>
                </a:schemeClr>
              </a:solidFill>
              <a:ea typeface="微软雅黑" pitchFamily="34" charset="-122"/>
            </a:endParaRPr>
          </a:p>
          <a:p>
            <a:pPr>
              <a:lnSpc>
                <a:spcPct val="125000"/>
              </a:lnSpc>
              <a:defRPr/>
            </a:pP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电功 </a:t>
            </a:r>
            <a:r>
              <a:rPr lang="en-US" altLang="zh-CN" sz="2800" i="1" dirty="0" smtClean="0">
                <a:solidFill>
                  <a:schemeClr val="tx2">
                    <a:lumMod val="75000"/>
                  </a:schemeClr>
                </a:solidFill>
                <a:ea typeface="微软雅黑" pitchFamily="34" charset="-122"/>
              </a:rPr>
              <a:t>W</a:t>
            </a:r>
            <a:r>
              <a:rPr lang="en-US" altLang="zh-CN" sz="2800" i="1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的单位为焦耳（</a:t>
            </a:r>
            <a:r>
              <a:rPr lang="en-US" altLang="zh-CN" sz="2800" dirty="0" smtClean="0">
                <a:solidFill>
                  <a:schemeClr val="tx2">
                    <a:lumMod val="75000"/>
                  </a:schemeClr>
                </a:solidFill>
                <a:ea typeface="微软雅黑" pitchFamily="34" charset="-122"/>
              </a:rPr>
              <a:t>J</a:t>
            </a: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）。电压 </a:t>
            </a:r>
            <a:r>
              <a:rPr lang="en-US" altLang="zh-CN" sz="2800" i="1" dirty="0" smtClean="0">
                <a:solidFill>
                  <a:schemeClr val="tx2">
                    <a:lumMod val="75000"/>
                  </a:schemeClr>
                </a:solidFill>
                <a:ea typeface="微软雅黑" pitchFamily="34" charset="-122"/>
              </a:rPr>
              <a:t>U </a:t>
            </a: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的单位为伏特（</a:t>
            </a:r>
            <a:r>
              <a:rPr lang="en-US" altLang="zh-CN" sz="2800" dirty="0" smtClean="0">
                <a:solidFill>
                  <a:schemeClr val="tx2">
                    <a:lumMod val="75000"/>
                  </a:schemeClr>
                </a:solidFill>
                <a:ea typeface="微软雅黑" pitchFamily="34" charset="-122"/>
              </a:rPr>
              <a:t>V</a:t>
            </a: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），电流 </a:t>
            </a:r>
            <a:r>
              <a:rPr lang="en-US" altLang="zh-CN" sz="2800" i="1" dirty="0" smtClean="0">
                <a:solidFill>
                  <a:schemeClr val="tx2">
                    <a:lumMod val="75000"/>
                  </a:schemeClr>
                </a:solidFill>
                <a:ea typeface="微软雅黑" pitchFamily="34" charset="-122"/>
              </a:rPr>
              <a:t>I </a:t>
            </a: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的单位为安培（</a:t>
            </a:r>
            <a:r>
              <a:rPr lang="en-US" altLang="zh-CN" sz="2800" dirty="0" smtClean="0">
                <a:solidFill>
                  <a:schemeClr val="tx2">
                    <a:lumMod val="75000"/>
                  </a:schemeClr>
                </a:solidFill>
                <a:ea typeface="微软雅黑" pitchFamily="34" charset="-122"/>
              </a:rPr>
              <a:t>A</a:t>
            </a: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），时间 </a:t>
            </a:r>
            <a:r>
              <a:rPr lang="en-US" altLang="zh-CN" sz="2800" i="1" dirty="0" smtClean="0">
                <a:solidFill>
                  <a:schemeClr val="tx2">
                    <a:lumMod val="75000"/>
                  </a:schemeClr>
                </a:solidFill>
                <a:ea typeface="微软雅黑" pitchFamily="34" charset="-122"/>
              </a:rPr>
              <a:t>t</a:t>
            </a:r>
            <a:r>
              <a:rPr lang="en-US" altLang="zh-CN" sz="2800" i="1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的单位为秒（</a:t>
            </a:r>
            <a:r>
              <a:rPr lang="en-US" altLang="zh-CN" sz="2800" dirty="0" smtClean="0">
                <a:solidFill>
                  <a:schemeClr val="tx2">
                    <a:lumMod val="75000"/>
                  </a:schemeClr>
                </a:solidFill>
                <a:ea typeface="微软雅黑" pitchFamily="34" charset="-122"/>
              </a:rPr>
              <a:t>s</a:t>
            </a: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）。</a:t>
            </a:r>
          </a:p>
          <a:p>
            <a:pPr>
              <a:lnSpc>
                <a:spcPct val="125000"/>
              </a:lnSpc>
              <a:defRPr/>
            </a:pPr>
            <a:endParaRPr lang="en-US" altLang="zh-CN" sz="2800" dirty="0">
              <a:solidFill>
                <a:schemeClr val="tx2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275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125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电工技术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250825" y="44450"/>
            <a:ext cx="6049963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一、电功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 bwMode="auto">
          <a:xfrm>
            <a:off x="323850" y="1557338"/>
            <a:ext cx="532765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defRPr/>
            </a:pP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焦耳这个单位很小，生活中常用“</a:t>
            </a:r>
            <a:r>
              <a:rPr lang="zh-CN" altLang="en-US" sz="28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度</a:t>
            </a: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”作为电功的单位。</a:t>
            </a:r>
          </a:p>
          <a:p>
            <a:pPr>
              <a:lnSpc>
                <a:spcPct val="125000"/>
              </a:lnSpc>
              <a:defRPr/>
            </a:pP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“度”在技术中叫做千瓦时，符号是 </a:t>
            </a:r>
            <a:r>
              <a:rPr lang="en-US" altLang="zh-CN" sz="2800" dirty="0" err="1" smtClean="0">
                <a:solidFill>
                  <a:schemeClr val="tx2">
                    <a:lumMod val="75000"/>
                  </a:schemeClr>
                </a:solidFill>
                <a:ea typeface="微软雅黑" pitchFamily="34" charset="-122"/>
              </a:rPr>
              <a:t>kW•h</a:t>
            </a: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  <a:p>
            <a:pPr>
              <a:lnSpc>
                <a:spcPct val="125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75000"/>
                  </a:schemeClr>
                </a:solidFill>
                <a:ea typeface="微软雅黑" pitchFamily="34" charset="-122"/>
              </a:rPr>
              <a:t>1</a:t>
            </a:r>
            <a:r>
              <a:rPr lang="en-US" altLang="zh-CN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度＝ </a:t>
            </a:r>
            <a:r>
              <a:rPr lang="en-US" altLang="zh-CN" sz="2800" dirty="0" smtClean="0">
                <a:solidFill>
                  <a:schemeClr val="tx2">
                    <a:lumMod val="75000"/>
                  </a:schemeClr>
                </a:solidFill>
                <a:ea typeface="微软雅黑" pitchFamily="34" charset="-122"/>
              </a:rPr>
              <a:t>1 </a:t>
            </a:r>
            <a:r>
              <a:rPr lang="en-US" altLang="zh-CN" sz="2800" dirty="0" err="1" smtClean="0">
                <a:solidFill>
                  <a:schemeClr val="tx2">
                    <a:lumMod val="75000"/>
                  </a:schemeClr>
                </a:solidFill>
                <a:ea typeface="微软雅黑" pitchFamily="34" charset="-122"/>
              </a:rPr>
              <a:t>kW•h</a:t>
            </a: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ea typeface="微软雅黑" pitchFamily="34" charset="-122"/>
              </a:rPr>
              <a:t>＝</a:t>
            </a:r>
            <a:r>
              <a:rPr lang="en-US" altLang="zh-CN" sz="2800" dirty="0" smtClean="0">
                <a:solidFill>
                  <a:schemeClr val="tx2">
                    <a:lumMod val="75000"/>
                  </a:schemeClr>
                </a:solidFill>
                <a:ea typeface="微软雅黑" pitchFamily="34" charset="-122"/>
              </a:rPr>
              <a:t>3.6×10</a:t>
            </a:r>
            <a:r>
              <a:rPr lang="en-US" altLang="zh-CN" sz="2800" baseline="30000" dirty="0" smtClean="0">
                <a:solidFill>
                  <a:schemeClr val="tx2">
                    <a:lumMod val="75000"/>
                  </a:schemeClr>
                </a:solidFill>
                <a:ea typeface="微软雅黑" pitchFamily="34" charset="-122"/>
              </a:rPr>
              <a:t>6 </a:t>
            </a:r>
            <a:r>
              <a:rPr lang="en-US" altLang="zh-CN" sz="2800" dirty="0" smtClean="0">
                <a:solidFill>
                  <a:schemeClr val="tx2">
                    <a:lumMod val="75000"/>
                  </a:schemeClr>
                </a:solidFill>
                <a:ea typeface="微软雅黑" pitchFamily="34" charset="-122"/>
              </a:rPr>
              <a:t>J</a:t>
            </a:r>
          </a:p>
          <a:p>
            <a:pPr>
              <a:lnSpc>
                <a:spcPct val="125000"/>
              </a:lnSpc>
              <a:defRPr/>
            </a:pPr>
            <a:r>
              <a:rPr lang="zh-CN" altLang="en-US" sz="2800" dirty="0" smtClean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电功用电能表（即瓦时表）来计量。</a:t>
            </a:r>
          </a:p>
        </p:txBody>
      </p:sp>
      <p:pic>
        <p:nvPicPr>
          <p:cNvPr id="8" name="Picture 5" descr="电表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44F8EC"/>
              </a:clrFrom>
              <a:clrTo>
                <a:srgbClr val="44F8E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412875"/>
            <a:ext cx="3148012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325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电工技术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250825" y="44450"/>
            <a:ext cx="6049963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一、电功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Picture 33" descr="节电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64038" y="1314450"/>
            <a:ext cx="26460451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4"/>
          <p:cNvSpPr txBox="1">
            <a:spLocks noChangeArrowheads="1"/>
          </p:cNvSpPr>
          <p:nvPr/>
        </p:nvSpPr>
        <p:spPr bwMode="auto">
          <a:xfrm>
            <a:off x="0" y="2636838"/>
            <a:ext cx="9144000" cy="2105025"/>
          </a:xfrm>
          <a:prstGeom prst="rect">
            <a:avLst/>
          </a:prstGeom>
          <a:solidFill>
            <a:srgbClr val="CCFFFF">
              <a:alpha val="77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6600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我们应该珍惜每一度电，节约每一度电！</a:t>
            </a:r>
          </a:p>
        </p:txBody>
      </p:sp>
      <p:sp>
        <p:nvSpPr>
          <p:cNvPr id="7" name="Rectangle 2"/>
          <p:cNvSpPr txBox="1">
            <a:spLocks noRot="1" noChangeArrowheads="1"/>
          </p:cNvSpPr>
          <p:nvPr/>
        </p:nvSpPr>
        <p:spPr bwMode="auto">
          <a:xfrm>
            <a:off x="301625" y="869950"/>
            <a:ext cx="8540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defRPr/>
            </a:pP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ea typeface="华文新魏" pitchFamily="2" charset="-122"/>
              </a:rPr>
              <a:t>1</a:t>
            </a: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ea typeface="华文新魏" pitchFamily="2" charset="-122"/>
              </a:rPr>
              <a:t>度电可以做很多事情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10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电工技术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250825" y="44450"/>
            <a:ext cx="6049963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、电功率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Rectangle 3"/>
          <p:cNvSpPr txBox="1">
            <a:spLocks noRot="1" noChangeArrowheads="1"/>
          </p:cNvSpPr>
          <p:nvPr/>
        </p:nvSpPr>
        <p:spPr bwMode="auto">
          <a:xfrm>
            <a:off x="250825" y="1341438"/>
            <a:ext cx="8893175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25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电功率</a:t>
            </a:r>
            <a:r>
              <a:rPr lang="zh-CN" altLang="en-US" sz="2800">
                <a:solidFill>
                  <a:srgbClr val="4D5040"/>
                </a:solidFill>
                <a:latin typeface="微软雅黑" pitchFamily="34" charset="-122"/>
                <a:ea typeface="微软雅黑" pitchFamily="34" charset="-122"/>
              </a:rPr>
              <a:t>是反映电流做功快慢程度的一个物理量，它表示电流在</a:t>
            </a:r>
            <a:r>
              <a:rPr lang="en-US" altLang="zh-CN" sz="2800">
                <a:solidFill>
                  <a:srgbClr val="4D504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800">
                <a:solidFill>
                  <a:srgbClr val="4D5040"/>
                </a:solidFill>
                <a:latin typeface="微软雅黑" pitchFamily="34" charset="-122"/>
                <a:ea typeface="微软雅黑" pitchFamily="34" charset="-122"/>
              </a:rPr>
              <a:t>秒内所做的功的多少。</a:t>
            </a:r>
          </a:p>
          <a:p>
            <a:pPr>
              <a:lnSpc>
                <a:spcPct val="125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zh-CN" altLang="en-US" sz="2800">
                <a:solidFill>
                  <a:srgbClr val="4D5040"/>
                </a:solidFill>
                <a:latin typeface="微软雅黑" pitchFamily="34" charset="-122"/>
                <a:ea typeface="微软雅黑" pitchFamily="34" charset="-122"/>
              </a:rPr>
              <a:t>负载的电功率等于负载两端的电压和通过负载的电流的乘积，常用符号 </a:t>
            </a:r>
            <a:r>
              <a:rPr lang="en-US" altLang="zh-CN" sz="2800">
                <a:solidFill>
                  <a:srgbClr val="4D5040"/>
                </a:solidFill>
                <a:latin typeface="微软雅黑" pitchFamily="34" charset="-122"/>
                <a:ea typeface="微软雅黑" pitchFamily="34" charset="-122"/>
              </a:rPr>
              <a:t>P </a:t>
            </a:r>
            <a:r>
              <a:rPr lang="zh-CN" altLang="en-US" sz="2800">
                <a:solidFill>
                  <a:srgbClr val="4D5040"/>
                </a:solidFill>
                <a:latin typeface="微软雅黑" pitchFamily="34" charset="-122"/>
                <a:ea typeface="微软雅黑" pitchFamily="34" charset="-122"/>
              </a:rPr>
              <a:t>来代表电功率。</a:t>
            </a:r>
          </a:p>
        </p:txBody>
      </p:sp>
      <p:sp>
        <p:nvSpPr>
          <p:cNvPr id="8" name="Rectangle 9"/>
          <p:cNvSpPr>
            <a:spLocks noRot="1" noChangeArrowheads="1"/>
          </p:cNvSpPr>
          <p:nvPr/>
        </p:nvSpPr>
        <p:spPr bwMode="auto">
          <a:xfrm>
            <a:off x="250825" y="5086350"/>
            <a:ext cx="88931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lnSpc>
                <a:spcPct val="125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电功率 </a:t>
            </a:r>
            <a:r>
              <a:rPr lang="en-US" altLang="zh-CN" sz="2800" i="1" dirty="0">
                <a:solidFill>
                  <a:schemeClr val="tx2">
                    <a:lumMod val="75000"/>
                  </a:schemeClr>
                </a:solidFill>
                <a:latin typeface="+mn-lt"/>
                <a:ea typeface="微软雅黑" pitchFamily="34" charset="-122"/>
              </a:rPr>
              <a:t>P </a:t>
            </a:r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的单位为瓦特（</a:t>
            </a:r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+mn-lt"/>
                <a:ea typeface="微软雅黑" pitchFamily="34" charset="-122"/>
              </a:rPr>
              <a:t>W</a:t>
            </a:r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），电压 </a:t>
            </a:r>
            <a:r>
              <a:rPr lang="en-US" altLang="zh-CN" sz="2800" i="1" dirty="0">
                <a:solidFill>
                  <a:schemeClr val="tx2">
                    <a:lumMod val="75000"/>
                  </a:schemeClr>
                </a:solidFill>
                <a:latin typeface="+mn-lt"/>
                <a:ea typeface="微软雅黑" pitchFamily="34" charset="-122"/>
              </a:rPr>
              <a:t>U</a:t>
            </a:r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+mn-lt"/>
                <a:ea typeface="微软雅黑" pitchFamily="34" charset="-122"/>
              </a:rPr>
              <a:t> </a:t>
            </a:r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的单位为伏特（</a:t>
            </a:r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+mn-lt"/>
                <a:ea typeface="微软雅黑" pitchFamily="34" charset="-122"/>
              </a:rPr>
              <a:t>V</a:t>
            </a:r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），电流 </a:t>
            </a:r>
            <a:r>
              <a:rPr lang="en-US" altLang="zh-CN" sz="2800" i="1" dirty="0">
                <a:solidFill>
                  <a:schemeClr val="tx2">
                    <a:lumMod val="75000"/>
                  </a:schemeClr>
                </a:solidFill>
                <a:latin typeface="+mn-lt"/>
                <a:ea typeface="微软雅黑" pitchFamily="34" charset="-122"/>
              </a:rPr>
              <a:t>I</a:t>
            </a:r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+mn-lt"/>
                <a:ea typeface="微软雅黑" pitchFamily="34" charset="-122"/>
              </a:rPr>
              <a:t> </a:t>
            </a:r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的单位为安培（</a:t>
            </a:r>
            <a:r>
              <a:rPr lang="en-US" altLang="zh-CN" sz="2800" dirty="0">
                <a:solidFill>
                  <a:schemeClr val="tx2">
                    <a:lumMod val="75000"/>
                  </a:schemeClr>
                </a:solidFill>
                <a:latin typeface="+mn-lt"/>
                <a:ea typeface="微软雅黑" pitchFamily="34" charset="-122"/>
              </a:rPr>
              <a:t>A</a:t>
            </a:r>
            <a:r>
              <a:rPr lang="zh-CN" altLang="en-US" sz="2800" dirty="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）。</a:t>
            </a:r>
          </a:p>
        </p:txBody>
      </p:sp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3716338"/>
            <a:ext cx="4392612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2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电工技术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250825" y="44450"/>
            <a:ext cx="6049963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二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、电功率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Rectangle 3"/>
          <p:cNvSpPr txBox="1">
            <a:spLocks noRot="1" noChangeArrowheads="1"/>
          </p:cNvSpPr>
          <p:nvPr/>
        </p:nvSpPr>
        <p:spPr bwMode="auto">
          <a:xfrm>
            <a:off x="301625" y="1752600"/>
            <a:ext cx="830262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342900" indent="-342900" eaLnBrk="0" hangingPunct="0">
              <a:lnSpc>
                <a:spcPct val="125000"/>
              </a:lnSpc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2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defRPr>
            </a:lvl1pPr>
          </a:lstStyle>
          <a:p>
            <a:pPr>
              <a:defRPr/>
            </a:pPr>
            <a:r>
              <a:rPr lang="zh-CN" altLang="en-US" dirty="0" smtClean="0"/>
              <a:t>常用的电功率单位除了瓦特（</a:t>
            </a:r>
            <a:r>
              <a:rPr lang="en-US" altLang="zh-CN" dirty="0" smtClean="0">
                <a:latin typeface="+mn-lt"/>
              </a:rPr>
              <a:t>W</a:t>
            </a:r>
            <a:r>
              <a:rPr lang="zh-CN" altLang="en-US" dirty="0" smtClean="0"/>
              <a:t>）外，还有千瓦（</a:t>
            </a:r>
            <a:r>
              <a:rPr lang="en-US" altLang="zh-CN" dirty="0" smtClean="0">
                <a:latin typeface="+mn-lt"/>
              </a:rPr>
              <a:t>kW</a:t>
            </a:r>
            <a:r>
              <a:rPr lang="zh-CN" altLang="en-US" dirty="0" smtClean="0"/>
              <a:t>）、毫瓦（</a:t>
            </a:r>
            <a:r>
              <a:rPr lang="en-US" altLang="zh-CN" dirty="0" err="1" smtClean="0">
                <a:latin typeface="+mn-lt"/>
              </a:rPr>
              <a:t>mW</a:t>
            </a:r>
            <a:r>
              <a:rPr lang="zh-CN" altLang="en-US" dirty="0" smtClean="0"/>
              <a:t>）。</a:t>
            </a: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3203575" y="2924175"/>
            <a:ext cx="4321175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3200" dirty="0">
                <a:latin typeface="+mn-lt"/>
              </a:rPr>
              <a:t>1 kW =10</a:t>
            </a:r>
            <a:r>
              <a:rPr lang="en-US" altLang="zh-CN" sz="3200" baseline="30000" dirty="0">
                <a:latin typeface="+mn-lt"/>
              </a:rPr>
              <a:t>3</a:t>
            </a:r>
            <a:r>
              <a:rPr lang="en-US" altLang="zh-CN" sz="3200" dirty="0">
                <a:latin typeface="+mn-lt"/>
              </a:rPr>
              <a:t> W</a:t>
            </a:r>
          </a:p>
          <a:p>
            <a:pPr>
              <a:lnSpc>
                <a:spcPct val="200000"/>
              </a:lnSpc>
              <a:defRPr/>
            </a:pPr>
            <a:r>
              <a:rPr lang="en-US" altLang="zh-CN" sz="3200" dirty="0">
                <a:latin typeface="+mn-lt"/>
              </a:rPr>
              <a:t>1 </a:t>
            </a:r>
            <a:r>
              <a:rPr lang="en-US" altLang="zh-CN" sz="3200" dirty="0" err="1">
                <a:latin typeface="+mn-lt"/>
              </a:rPr>
              <a:t>mW</a:t>
            </a:r>
            <a:r>
              <a:rPr lang="zh-CN" altLang="en-US" sz="3200" dirty="0">
                <a:latin typeface="+mn-lt"/>
              </a:rPr>
              <a:t>＝</a:t>
            </a:r>
            <a:r>
              <a:rPr lang="en-US" altLang="zh-CN" sz="3200" dirty="0">
                <a:latin typeface="+mn-lt"/>
              </a:rPr>
              <a:t>10</a:t>
            </a:r>
            <a:r>
              <a:rPr lang="en-US" altLang="zh-CN" sz="3200" baseline="30000" dirty="0">
                <a:latin typeface="+mn-lt"/>
              </a:rPr>
              <a:t>-3</a:t>
            </a:r>
            <a:r>
              <a:rPr lang="en-US" altLang="zh-CN" sz="3200" dirty="0">
                <a:latin typeface="+mn-lt"/>
              </a:rPr>
              <a:t> 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0" y="981075"/>
            <a:ext cx="6300788" cy="0"/>
          </a:xfrm>
          <a:prstGeom prst="line">
            <a:avLst/>
          </a:prstGeom>
          <a:ln w="28575"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6372200" y="692696"/>
            <a:ext cx="2664296" cy="338554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幼圆" pitchFamily="49" charset="-122"/>
                <a:ea typeface="幼圆" pitchFamily="49" charset="-122"/>
              </a:rPr>
              <a:t>贵州省初中学生实用技能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00788" y="209550"/>
            <a:ext cx="2843212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chemeClr val="accent5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电工技术</a:t>
            </a:r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250825" y="44450"/>
            <a:ext cx="6049963" cy="936625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三、电流热效应</a:t>
            </a:r>
            <a:endParaRPr lang="zh-CN" altLang="en-US" dirty="0" smtClean="0">
              <a:solidFill>
                <a:schemeClr val="accent6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Rectangle 3"/>
          <p:cNvSpPr txBox="1">
            <a:spLocks noRot="1" noChangeArrowheads="1"/>
          </p:cNvSpPr>
          <p:nvPr/>
        </p:nvSpPr>
        <p:spPr bwMode="auto">
          <a:xfrm>
            <a:off x="301625" y="1484313"/>
            <a:ext cx="85185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>
              <a:lnSpc>
                <a:spcPct val="125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zh-CN" altLang="en-US" sz="2800">
                <a:solidFill>
                  <a:srgbClr val="4D5040"/>
                </a:solidFill>
                <a:latin typeface="微软雅黑" pitchFamily="34" charset="-122"/>
                <a:ea typeface="微软雅黑" pitchFamily="34" charset="-122"/>
              </a:rPr>
              <a:t>电动机中的线圈绕组有电阻，电流流过电阻时，电阻吸收的电能转换成了热能，使电动机的温度逐渐升高。这种现象叫做电流的</a:t>
            </a:r>
            <a:r>
              <a:rPr lang="zh-CN" altLang="en-US" sz="28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热效应</a:t>
            </a:r>
            <a:r>
              <a:rPr lang="zh-CN" altLang="en-US" sz="2800">
                <a:solidFill>
                  <a:srgbClr val="4D5040"/>
                </a:solidFill>
                <a:latin typeface="微软雅黑" pitchFamily="34" charset="-122"/>
                <a:ea typeface="微软雅黑" pitchFamily="34" charset="-122"/>
              </a:rPr>
              <a:t>。</a:t>
            </a:r>
          </a:p>
        </p:txBody>
      </p:sp>
      <p:sp>
        <p:nvSpPr>
          <p:cNvPr id="9" name="Text Box 59"/>
          <p:cNvSpPr txBox="1">
            <a:spLocks noChangeArrowheads="1"/>
          </p:cNvSpPr>
          <p:nvPr/>
        </p:nvSpPr>
        <p:spPr bwMode="auto">
          <a:xfrm>
            <a:off x="1692275" y="3644900"/>
            <a:ext cx="5832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800">
                <a:solidFill>
                  <a:srgbClr val="800000"/>
                </a:solidFill>
                <a:latin typeface="黑体" pitchFamily="2" charset="-122"/>
                <a:ea typeface="黑体" pitchFamily="2" charset="-122"/>
              </a:rPr>
              <a:t>利用电流的热效应制成的加热设备 </a:t>
            </a:r>
          </a:p>
        </p:txBody>
      </p:sp>
      <p:pic>
        <p:nvPicPr>
          <p:cNvPr id="14" name="Picture 62" descr="电热水壶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508500"/>
            <a:ext cx="208915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3" descr="电熨斗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581525"/>
            <a:ext cx="1655762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4" descr="电烙铁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15118">
            <a:off x="179388" y="4508500"/>
            <a:ext cx="194468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66"/>
          <p:cNvGrpSpPr>
            <a:grpSpLocks/>
          </p:cNvGrpSpPr>
          <p:nvPr/>
        </p:nvGrpSpPr>
        <p:grpSpPr bwMode="auto">
          <a:xfrm>
            <a:off x="5795963" y="4437063"/>
            <a:ext cx="3203575" cy="1501775"/>
            <a:chOff x="3651" y="2795"/>
            <a:chExt cx="2018" cy="946"/>
          </a:xfrm>
        </p:grpSpPr>
        <p:sp>
          <p:nvSpPr>
            <p:cNvPr id="10252" name="Rectangle 65"/>
            <p:cNvSpPr>
              <a:spLocks noChangeArrowheads="1"/>
            </p:cNvSpPr>
            <p:nvPr/>
          </p:nvSpPr>
          <p:spPr bwMode="auto">
            <a:xfrm>
              <a:off x="3742" y="2840"/>
              <a:ext cx="1814" cy="6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pic>
          <p:nvPicPr>
            <p:cNvPr id="10253" name="Picture 61" descr="电热水器1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2795"/>
              <a:ext cx="2018" cy="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62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825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25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225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425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theme/theme1.xml><?xml version="1.0" encoding="utf-8"?>
<a:theme xmlns:a="http://schemas.openxmlformats.org/drawingml/2006/main" name="Office 主题​​">
  <a:themeElements>
    <a:clrScheme name="沉稳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</TotalTime>
  <Words>760</Words>
  <Application>Microsoft Office PowerPoint</Application>
  <PresentationFormat>全屏显示(4:3)</PresentationFormat>
  <Paragraphs>109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Calibri</vt:lpstr>
      <vt:lpstr>宋体</vt:lpstr>
      <vt:lpstr>Arial</vt:lpstr>
      <vt:lpstr>黑体</vt:lpstr>
      <vt:lpstr>幼圆</vt:lpstr>
      <vt:lpstr>微软雅黑</vt:lpstr>
      <vt:lpstr>华文新魏</vt:lpstr>
      <vt:lpstr>楷体_GB2312</vt:lpstr>
      <vt:lpstr>Office 主题​​</vt:lpstr>
      <vt:lpstr>电 工 技 术</vt:lpstr>
      <vt:lpstr>电功和电功率</vt:lpstr>
      <vt:lpstr>一、电功</vt:lpstr>
      <vt:lpstr>一、电功</vt:lpstr>
      <vt:lpstr>一、电功</vt:lpstr>
      <vt:lpstr>一、电功</vt:lpstr>
      <vt:lpstr>二、电功率</vt:lpstr>
      <vt:lpstr>二、电功率</vt:lpstr>
      <vt:lpstr>三、电流热效应</vt:lpstr>
      <vt:lpstr>三、电流热效应</vt:lpstr>
      <vt:lpstr>四、关注家庭用电负荷</vt:lpstr>
      <vt:lpstr>四、关注家庭用电负荷</vt:lpstr>
      <vt:lpstr>PowerPoint 演示文稿</vt:lpstr>
    </vt:vector>
  </TitlesOfParts>
  <Company>番茄花园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dwb</dc:creator>
  <cp:lastModifiedBy>dwb</cp:lastModifiedBy>
  <cp:revision>53</cp:revision>
  <dcterms:created xsi:type="dcterms:W3CDTF">2012-01-31T05:34:08Z</dcterms:created>
  <dcterms:modified xsi:type="dcterms:W3CDTF">2012-04-24T05:12:54Z</dcterms:modified>
</cp:coreProperties>
</file>