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F37"/>
    <a:srgbClr val="FBDDF5"/>
    <a:srgbClr val="F4A6E6"/>
    <a:srgbClr val="F4A6A6"/>
    <a:srgbClr val="978D48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56A3-DCC9-44C2-969D-AFE6ABCE3F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BCE1-7B3C-4249-8AF1-87E9E48DB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6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D0CE-E3A3-4897-955B-E41B46865A6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F3D7-B488-4024-9995-3D628B848F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56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97BF-FE48-41C7-9E5F-6AD9AFC8DE1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28A2-9E32-437A-81E5-CCD7B61F4D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03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17EE-2DD7-4047-8B55-CD5FEE6B4F7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F7CD-829C-49CE-85D4-08117813AF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7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AFEB-62E2-4F76-9229-24813283522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DAF-D3AE-4927-8EE0-89DDAE8CF1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8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85BC-9F54-4367-83F6-ABE9EE04711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D5F7-01DE-4C5E-9EBF-B20D0AE1EF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46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43B7-7FE2-42AB-A703-9772C16BA62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D6B0-1B32-45F8-9148-92E004A862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46C8-2291-44C4-B3C8-E75F1F70DB3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8799-05A6-4B18-B860-46BD332A95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60E6-B979-47CB-96CA-033FC422DE1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5B9D-12D3-4B04-B94C-B3E96245FF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6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23EC-8A15-4FDD-AC35-9AFB265EC73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B8F9-F803-4F28-99C2-BE4962E5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FDD4-0300-4E6F-A112-3AE1CA48B52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5D37-C107-48CE-9858-C30ACCFD71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0000">
              <a:schemeClr val="bg1"/>
            </a:gs>
            <a:gs pos="100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CD3FB8-C27F-4920-BB53-476E6E071D9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3F691F-CA72-46F2-AEF5-30CE785136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388" y="1224440"/>
            <a:ext cx="8712076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电 工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79388" y="2908300"/>
            <a:ext cx="8712200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电路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的串联与并联</a:t>
            </a:r>
          </a:p>
          <a:p>
            <a:pPr algn="r" fontAlgn="auto">
              <a:spcAft>
                <a:spcPts val="0"/>
              </a:spcAft>
              <a:defRPr/>
            </a:pP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300412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三、电路的工作状态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4"/>
          <p:cNvSpPr txBox="1">
            <a:spLocks noRot="1" noChangeArrowheads="1"/>
          </p:cNvSpPr>
          <p:nvPr/>
        </p:nvSpPr>
        <p:spPr bwMode="auto">
          <a:xfrm>
            <a:off x="323850" y="1557338"/>
            <a:ext cx="33829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有载工作状态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开路状态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短路状态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2800">
              <a:solidFill>
                <a:srgbClr val="4D5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5219700" y="1268413"/>
            <a:ext cx="3417888" cy="2463800"/>
            <a:chOff x="3288" y="799"/>
            <a:chExt cx="2153" cy="1552"/>
          </a:xfrm>
        </p:grpSpPr>
        <p:sp>
          <p:nvSpPr>
            <p:cNvPr id="11278" name="Text Box 17"/>
            <p:cNvSpPr txBox="1">
              <a:spLocks noChangeArrowheads="1"/>
            </p:cNvSpPr>
            <p:nvPr/>
          </p:nvSpPr>
          <p:spPr bwMode="auto">
            <a:xfrm>
              <a:off x="3606" y="2024"/>
              <a:ext cx="15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有载工作状态</a:t>
              </a:r>
            </a:p>
          </p:txBody>
        </p:sp>
        <p:pic>
          <p:nvPicPr>
            <p:cNvPr id="11279" name="Picture 22" descr="3-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99"/>
              <a:ext cx="2153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79388" y="3644900"/>
            <a:ext cx="3527425" cy="2649538"/>
            <a:chOff x="113" y="2296"/>
            <a:chExt cx="2222" cy="1669"/>
          </a:xfrm>
        </p:grpSpPr>
        <p:pic>
          <p:nvPicPr>
            <p:cNvPr id="11276" name="Picture 23" descr="3-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614"/>
              <a:ext cx="2222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24"/>
            <p:cNvSpPr txBox="1">
              <a:spLocks noChangeArrowheads="1"/>
            </p:cNvSpPr>
            <p:nvPr/>
          </p:nvSpPr>
          <p:spPr bwMode="auto">
            <a:xfrm>
              <a:off x="567" y="2296"/>
              <a:ext cx="10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开路状态</a:t>
              </a: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4140200" y="4005263"/>
            <a:ext cx="4537075" cy="2319337"/>
            <a:chOff x="2608" y="2523"/>
            <a:chExt cx="2858" cy="1461"/>
          </a:xfrm>
        </p:grpSpPr>
        <p:pic>
          <p:nvPicPr>
            <p:cNvPr id="11274" name="Picture 25" descr="3-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23"/>
              <a:ext cx="213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2608" y="3657"/>
              <a:ext cx="10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短路状态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4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2293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4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3" cy="4179906"/>
          </a:xfrm>
        </p:grpSpPr>
        <p:sp>
          <p:nvSpPr>
            <p:cNvPr id="8" name="圆角矩形 7"/>
            <p:cNvSpPr/>
            <p:nvPr/>
          </p:nvSpPr>
          <p:spPr>
            <a:xfrm>
              <a:off x="251520" y="2020341"/>
              <a:ext cx="2016223" cy="3863734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8" name="Text Box 65"/>
            <p:cNvSpPr txBox="1">
              <a:spLocks noChangeArrowheads="1"/>
            </p:cNvSpPr>
            <p:nvPr/>
          </p:nvSpPr>
          <p:spPr bwMode="gray">
            <a:xfrm>
              <a:off x="251520" y="2565355"/>
              <a:ext cx="2016223" cy="11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分辨一下，右图所示的电路中，三个电珠究竟是串联还是并联。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299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230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0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0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0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pic>
        <p:nvPicPr>
          <p:cNvPr id="12296" name="Picture 4" descr="3-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6325"/>
            <a:ext cx="586263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3317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18" name="组合 64"/>
          <p:cNvGrpSpPr>
            <a:grpSpLocks/>
          </p:cNvGrpSpPr>
          <p:nvPr/>
        </p:nvGrpSpPr>
        <p:grpSpPr bwMode="auto">
          <a:xfrm>
            <a:off x="250825" y="1703388"/>
            <a:ext cx="2019300" cy="4181475"/>
            <a:chOff x="2412281" y="1704169"/>
            <a:chExt cx="2020193" cy="4179911"/>
          </a:xfrm>
        </p:grpSpPr>
        <p:sp>
          <p:nvSpPr>
            <p:cNvPr id="21" name="圆角矩形 20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3322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3324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25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6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7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8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9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3323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请在右图中请画出连接线，使三个电珠并联连接。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pic>
        <p:nvPicPr>
          <p:cNvPr id="13320" name="Picture 5" descr="3-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52663"/>
            <a:ext cx="63341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4341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2" name="组合 65"/>
          <p:cNvGrpSpPr>
            <a:grpSpLocks/>
          </p:cNvGrpSpPr>
          <p:nvPr/>
        </p:nvGrpSpPr>
        <p:grpSpPr bwMode="auto">
          <a:xfrm>
            <a:off x="179388" y="1703388"/>
            <a:ext cx="2016125" cy="4181475"/>
            <a:chOff x="4748713" y="1704169"/>
            <a:chExt cx="2016224" cy="4179911"/>
          </a:xfrm>
        </p:grpSpPr>
        <p:sp>
          <p:nvSpPr>
            <p:cNvPr id="31" name="圆角矩形 30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4346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4348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4350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51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2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3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4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49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4347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分辨一下，右图所示的电路中，哪些部分是串联，哪些部分是并联。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pic>
        <p:nvPicPr>
          <p:cNvPr id="14344" name="Picture 5" descr="3-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346325"/>
            <a:ext cx="6424612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536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6" name="组合 1"/>
          <p:cNvGrpSpPr>
            <a:grpSpLocks/>
          </p:cNvGrpSpPr>
          <p:nvPr/>
        </p:nvGrpSpPr>
        <p:grpSpPr bwMode="auto">
          <a:xfrm>
            <a:off x="2411413" y="1703388"/>
            <a:ext cx="3744912" cy="4181475"/>
            <a:chOff x="5076057" y="1703388"/>
            <a:chExt cx="3744094" cy="4181475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5076057" y="2019680"/>
              <a:ext cx="3744094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69" name="组合 47"/>
            <p:cNvGrpSpPr>
              <a:grpSpLocks/>
            </p:cNvGrpSpPr>
            <p:nvPr/>
          </p:nvGrpSpPr>
          <p:grpSpPr bwMode="auto">
            <a:xfrm>
              <a:off x="6626651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5371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73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74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5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7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72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5370" name="Text Box 65"/>
            <p:cNvSpPr txBox="1">
              <a:spLocks noChangeArrowheads="1"/>
            </p:cNvSpPr>
            <p:nvPr/>
          </p:nvSpPr>
          <p:spPr bwMode="gray">
            <a:xfrm>
              <a:off x="5220072" y="2564898"/>
              <a:ext cx="360007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尝试制作多个水果电池（可将粗铜丝作正极，镀锌铁钉作负极，选择柠檬、西红柿、苹果等水果中的一种作为电池材料），通过串联、并联水果电池，使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1.3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伏的小电珠发光。比一比，谁的小电珠发的光最亮。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电路的连接方式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" name="Text Box 23"/>
          <p:cNvSpPr txBox="1">
            <a:spLocks noChangeArrowheads="1"/>
          </p:cNvSpPr>
          <p:nvPr/>
        </p:nvSpPr>
        <p:spPr bwMode="auto">
          <a:xfrm>
            <a:off x="482600" y="3059113"/>
            <a:ext cx="7834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pic>
        <p:nvPicPr>
          <p:cNvPr id="8" name="Picture 27" descr="彩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373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93900"/>
            <a:ext cx="792003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5"/>
          <p:cNvSpPr txBox="1">
            <a:spLocks noChangeArrowheads="1"/>
          </p:cNvSpPr>
          <p:nvPr/>
        </p:nvSpPr>
        <p:spPr bwMode="auto">
          <a:xfrm>
            <a:off x="1476375" y="1341438"/>
            <a:ext cx="6335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800000"/>
                </a:solidFill>
                <a:ea typeface="黑体" pitchFamily="2" charset="-122"/>
              </a:rPr>
              <a:t>彩灯为我们勾勒出一幅幅亮丽的风景画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0" y="2924175"/>
            <a:ext cx="9144000" cy="2105025"/>
          </a:xfrm>
          <a:prstGeom prst="rect">
            <a:avLst/>
          </a:prstGeom>
          <a:solidFill>
            <a:srgbClr val="CCFFFF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为什么个别彩灯的熄灭不会破坏整个夜景？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一、串联电路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2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22"/>
          <p:cNvSpPr txBox="1">
            <a:spLocks noRot="1" noChangeArrowheads="1"/>
          </p:cNvSpPr>
          <p:nvPr/>
        </p:nvSpPr>
        <p:spPr bwMode="auto">
          <a:xfrm>
            <a:off x="323850" y="1557338"/>
            <a:ext cx="83518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凡是将电器设备首尾顺次相联，而剩下一个首端和一个尾端的接法叫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串联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1476375" y="3357563"/>
            <a:ext cx="6049963" cy="2100262"/>
            <a:chOff x="793" y="2069"/>
            <a:chExt cx="3811" cy="1323"/>
          </a:xfrm>
        </p:grpSpPr>
        <p:pic>
          <p:nvPicPr>
            <p:cNvPr id="4109" name="Picture 23" descr="单刀开关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069"/>
              <a:ext cx="1602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电珠灯座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478"/>
              <a:ext cx="1543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395288" y="4941888"/>
            <a:ext cx="8281987" cy="0"/>
            <a:chOff x="249" y="3113"/>
            <a:chExt cx="5217" cy="0"/>
          </a:xfrm>
        </p:grpSpPr>
        <p:sp>
          <p:nvSpPr>
            <p:cNvPr id="4106" name="Line 26"/>
            <p:cNvSpPr>
              <a:spLocks noChangeShapeType="1"/>
            </p:cNvSpPr>
            <p:nvPr/>
          </p:nvSpPr>
          <p:spPr bwMode="auto">
            <a:xfrm flipH="1">
              <a:off x="249" y="3113"/>
              <a:ext cx="118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Line 27"/>
            <p:cNvSpPr>
              <a:spLocks noChangeShapeType="1"/>
            </p:cNvSpPr>
            <p:nvPr/>
          </p:nvSpPr>
          <p:spPr bwMode="auto">
            <a:xfrm flipH="1">
              <a:off x="2200" y="3113"/>
              <a:ext cx="145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Line 28"/>
            <p:cNvSpPr>
              <a:spLocks noChangeShapeType="1"/>
            </p:cNvSpPr>
            <p:nvPr/>
          </p:nvSpPr>
          <p:spPr bwMode="auto">
            <a:xfrm flipH="1">
              <a:off x="4286" y="3113"/>
              <a:ext cx="118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一、串联电路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电阻器的串联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301625" y="2141538"/>
            <a:ext cx="8302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几个用电器依次相联称为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负载串联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defRPr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87450" y="3025775"/>
          <a:ext cx="22987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Image" r:id="rId3" imgW="6311111" imgH="9015873" progId="Photoshop.Image.10">
                  <p:embed/>
                </p:oleObj>
              </mc:Choice>
              <mc:Fallback>
                <p:oleObj name="Image" r:id="rId3" imgW="6311111" imgH="9015873" progId="Photoshop.Image.1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025775"/>
                        <a:ext cx="229870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867400" y="3025775"/>
          <a:ext cx="2268538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Image" r:id="rId5" imgW="6209524" imgH="8990476" progId="Photoshop.Image.10">
                  <p:embed/>
                </p:oleObj>
              </mc:Choice>
              <mc:Fallback>
                <p:oleObj name="Image" r:id="rId5" imgW="6209524" imgH="8990476" progId="Photoshop.Image.1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25775"/>
                        <a:ext cx="2268538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3924300" y="4538663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68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一、串联电路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电阻串联电路的特点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635375" y="2025650"/>
            <a:ext cx="5508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电流处处相同。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总电压等于各段电压之和。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15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8313" y="2262188"/>
          <a:ext cx="297497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Image" r:id="rId3" imgW="6311111" imgH="9015873" progId="Photoshop.Image.10">
                  <p:embed/>
                </p:oleObj>
              </mc:Choice>
              <mc:Fallback>
                <p:oleObj name="Image" r:id="rId3" imgW="6311111" imgH="9015873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62188"/>
                        <a:ext cx="2974975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635375" y="3341688"/>
            <a:ext cx="5508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itchFamily="18" charset="0"/>
              </a:rPr>
              <a:t>U</a:t>
            </a:r>
            <a:r>
              <a:rPr lang="zh-CN" altLang="en-US" sz="2800">
                <a:latin typeface="Times New Roman" pitchFamily="18" charset="0"/>
              </a:rPr>
              <a:t>＝</a:t>
            </a:r>
            <a:r>
              <a:rPr lang="en-US" altLang="zh-CN" sz="2800" i="1">
                <a:latin typeface="Times New Roman" pitchFamily="18" charset="0"/>
              </a:rPr>
              <a:t>U</a:t>
            </a:r>
            <a:r>
              <a:rPr lang="en-US" altLang="zh-CN" sz="2800" baseline="-25000">
                <a:latin typeface="Times New Roman" pitchFamily="18" charset="0"/>
              </a:rPr>
              <a:t>1</a:t>
            </a:r>
            <a:r>
              <a:rPr lang="en-US" altLang="zh-CN" sz="2800">
                <a:latin typeface="Times New Roman" pitchFamily="18" charset="0"/>
              </a:rPr>
              <a:t>+</a:t>
            </a:r>
            <a:r>
              <a:rPr lang="en-US" altLang="zh-CN" sz="2800" i="1">
                <a:latin typeface="Times New Roman" pitchFamily="18" charset="0"/>
              </a:rPr>
              <a:t> U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en-US" altLang="zh-CN" sz="2800">
                <a:latin typeface="Times New Roman" pitchFamily="18" charset="0"/>
              </a:rPr>
              <a:t>+</a:t>
            </a:r>
            <a:r>
              <a:rPr lang="en-US" altLang="zh-CN" sz="2800" i="1">
                <a:latin typeface="Times New Roman" pitchFamily="18" charset="0"/>
              </a:rPr>
              <a:t> U</a:t>
            </a:r>
            <a:r>
              <a:rPr lang="en-US" altLang="zh-CN" sz="2800" baseline="-25000">
                <a:latin typeface="Times New Roman" pitchFamily="18" charset="0"/>
              </a:rPr>
              <a:t>3</a:t>
            </a:r>
            <a:r>
              <a:rPr lang="en-US" altLang="zh-CN" sz="2800">
                <a:latin typeface="Times New Roman" pitchFamily="18" charset="0"/>
              </a:rPr>
              <a:t> </a:t>
            </a:r>
            <a:r>
              <a:rPr lang="zh-CN" altLang="en-US" sz="2800">
                <a:latin typeface="Times New Roman" pitchFamily="18" charset="0"/>
              </a:rPr>
              <a:t>＝</a:t>
            </a:r>
            <a:r>
              <a:rPr lang="en-US" altLang="zh-CN" sz="2800" i="1">
                <a:latin typeface="Times New Roman" pitchFamily="18" charset="0"/>
              </a:rPr>
              <a:t>IR</a:t>
            </a:r>
            <a:r>
              <a:rPr lang="en-US" altLang="zh-CN" sz="2800" baseline="-25000">
                <a:latin typeface="Times New Roman" pitchFamily="18" charset="0"/>
              </a:rPr>
              <a:t>1 </a:t>
            </a:r>
            <a:r>
              <a:rPr lang="en-US" altLang="zh-CN" sz="2800">
                <a:latin typeface="Times New Roman" pitchFamily="18" charset="0"/>
              </a:rPr>
              <a:t>+ </a:t>
            </a:r>
            <a:r>
              <a:rPr lang="en-US" altLang="zh-CN" sz="2800" i="1">
                <a:latin typeface="Times New Roman" pitchFamily="18" charset="0"/>
              </a:rPr>
              <a:t>IR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en-US" altLang="zh-CN" sz="2800">
                <a:latin typeface="Times New Roman" pitchFamily="18" charset="0"/>
              </a:rPr>
              <a:t> + </a:t>
            </a:r>
            <a:r>
              <a:rPr lang="en-US" altLang="zh-CN" sz="2800" i="1">
                <a:latin typeface="Times New Roman" pitchFamily="18" charset="0"/>
              </a:rPr>
              <a:t>IR</a:t>
            </a:r>
            <a:r>
              <a:rPr lang="en-US" altLang="zh-CN" sz="28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15" name="Rectangle 9"/>
          <p:cNvSpPr>
            <a:spLocks noRot="1" noChangeArrowheads="1"/>
          </p:cNvSpPr>
          <p:nvPr/>
        </p:nvSpPr>
        <p:spPr bwMode="auto">
          <a:xfrm>
            <a:off x="3635375" y="3933825"/>
            <a:ext cx="5207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几个电阻串联，可用一个电阻来代替。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43438" y="5070475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itchFamily="18" charset="0"/>
              </a:rPr>
              <a:t>R</a:t>
            </a:r>
            <a:r>
              <a:rPr lang="zh-CN" altLang="en-US" sz="2800">
                <a:latin typeface="Times New Roman" pitchFamily="18" charset="0"/>
              </a:rPr>
              <a:t>＝</a:t>
            </a:r>
            <a:r>
              <a:rPr lang="en-US" altLang="zh-CN" sz="2800" i="1">
                <a:latin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</a:rPr>
              <a:t>1</a:t>
            </a:r>
            <a:r>
              <a:rPr lang="en-US" altLang="zh-CN" sz="2800">
                <a:latin typeface="Times New Roman" pitchFamily="18" charset="0"/>
              </a:rPr>
              <a:t>+</a:t>
            </a:r>
            <a:r>
              <a:rPr lang="en-US" altLang="zh-CN" sz="2800" i="1">
                <a:latin typeface="Times New Roman" pitchFamily="18" charset="0"/>
              </a:rPr>
              <a:t> R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en-US" altLang="zh-CN" sz="2800">
                <a:latin typeface="Times New Roman" pitchFamily="18" charset="0"/>
              </a:rPr>
              <a:t>+</a:t>
            </a:r>
            <a:r>
              <a:rPr lang="en-US" altLang="zh-CN" sz="2800" i="1">
                <a:latin typeface="Times New Roman" pitchFamily="18" charset="0"/>
              </a:rPr>
              <a:t> R</a:t>
            </a:r>
            <a:r>
              <a:rPr lang="en-US" altLang="zh-CN" sz="2800" baseline="-25000"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5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一、串联电路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电源的串联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827088" y="4922838"/>
            <a:ext cx="7489825" cy="714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" name="Picture 16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19600"/>
            <a:ext cx="1804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Rot="1" noChangeArrowheads="1"/>
          </p:cNvSpPr>
          <p:nvPr/>
        </p:nvSpPr>
        <p:spPr bwMode="auto">
          <a:xfrm>
            <a:off x="301625" y="2238375"/>
            <a:ext cx="8302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电源的串联一般指电池的串联。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电池的串联是把几个电池的正、负极相间地连接起来。</a:t>
            </a:r>
          </a:p>
          <a:p>
            <a:pPr>
              <a:lnSpc>
                <a:spcPct val="150000"/>
              </a:lnSpc>
              <a:defRPr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10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19600"/>
            <a:ext cx="1804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419600"/>
            <a:ext cx="1804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二、并联电路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8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22"/>
          <p:cNvSpPr txBox="1">
            <a:spLocks noRot="1" noChangeArrowheads="1"/>
          </p:cNvSpPr>
          <p:nvPr/>
        </p:nvSpPr>
        <p:spPr bwMode="auto">
          <a:xfrm>
            <a:off x="323850" y="1557338"/>
            <a:ext cx="871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凡是把用电器相应的两端分别联在一起，叫做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联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179388" y="2630488"/>
            <a:ext cx="8929687" cy="733425"/>
            <a:chOff x="113" y="1657"/>
            <a:chExt cx="5625" cy="462"/>
          </a:xfrm>
        </p:grpSpPr>
        <p:sp>
          <p:nvSpPr>
            <p:cNvPr id="8234" name="Line 8"/>
            <p:cNvSpPr>
              <a:spLocks noChangeShapeType="1"/>
            </p:cNvSpPr>
            <p:nvPr/>
          </p:nvSpPr>
          <p:spPr bwMode="auto">
            <a:xfrm flipH="1">
              <a:off x="340" y="1752"/>
              <a:ext cx="5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Line 9"/>
            <p:cNvSpPr>
              <a:spLocks noChangeShapeType="1"/>
            </p:cNvSpPr>
            <p:nvPr/>
          </p:nvSpPr>
          <p:spPr bwMode="auto">
            <a:xfrm flipH="1">
              <a:off x="340" y="2024"/>
              <a:ext cx="53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Text Box 11"/>
            <p:cNvSpPr txBox="1">
              <a:spLocks noChangeArrowheads="1"/>
            </p:cNvSpPr>
            <p:nvPr/>
          </p:nvSpPr>
          <p:spPr bwMode="auto">
            <a:xfrm>
              <a:off x="249" y="1793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220V</a:t>
              </a:r>
            </a:p>
          </p:txBody>
        </p:sp>
        <p:sp>
          <p:nvSpPr>
            <p:cNvPr id="8237" name="Text Box 12"/>
            <p:cNvSpPr txBox="1">
              <a:spLocks noChangeArrowheads="1"/>
            </p:cNvSpPr>
            <p:nvPr/>
          </p:nvSpPr>
          <p:spPr bwMode="auto">
            <a:xfrm>
              <a:off x="113" y="1657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8238" name="Text Box 13"/>
            <p:cNvSpPr txBox="1">
              <a:spLocks noChangeArrowheads="1"/>
            </p:cNvSpPr>
            <p:nvPr/>
          </p:nvSpPr>
          <p:spPr bwMode="auto">
            <a:xfrm>
              <a:off x="113" y="188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N</a:t>
              </a: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619250" y="2781300"/>
            <a:ext cx="7345363" cy="1368425"/>
            <a:chOff x="839" y="1752"/>
            <a:chExt cx="4627" cy="862"/>
          </a:xfrm>
        </p:grpSpPr>
        <p:sp>
          <p:nvSpPr>
            <p:cNvPr id="8222" name="Line 15"/>
            <p:cNvSpPr>
              <a:spLocks noChangeShapeType="1"/>
            </p:cNvSpPr>
            <p:nvPr/>
          </p:nvSpPr>
          <p:spPr bwMode="auto">
            <a:xfrm>
              <a:off x="1156" y="1752"/>
              <a:ext cx="0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Line 16"/>
            <p:cNvSpPr>
              <a:spLocks noChangeShapeType="1"/>
            </p:cNvSpPr>
            <p:nvPr/>
          </p:nvSpPr>
          <p:spPr bwMode="auto">
            <a:xfrm>
              <a:off x="1066" y="2024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224" name="Picture 18" descr="三眼插座a副本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069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Line 19"/>
            <p:cNvSpPr>
              <a:spLocks noChangeShapeType="1"/>
            </p:cNvSpPr>
            <p:nvPr/>
          </p:nvSpPr>
          <p:spPr bwMode="auto">
            <a:xfrm>
              <a:off x="2471" y="1752"/>
              <a:ext cx="0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Line 20"/>
            <p:cNvSpPr>
              <a:spLocks noChangeShapeType="1"/>
            </p:cNvSpPr>
            <p:nvPr/>
          </p:nvSpPr>
          <p:spPr bwMode="auto">
            <a:xfrm>
              <a:off x="2381" y="2024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227" name="Picture 21" descr="三眼插座a副本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069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Line 22"/>
            <p:cNvSpPr>
              <a:spLocks noChangeShapeType="1"/>
            </p:cNvSpPr>
            <p:nvPr/>
          </p:nvSpPr>
          <p:spPr bwMode="auto">
            <a:xfrm>
              <a:off x="5238" y="1752"/>
              <a:ext cx="0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Line 23"/>
            <p:cNvSpPr>
              <a:spLocks noChangeShapeType="1"/>
            </p:cNvSpPr>
            <p:nvPr/>
          </p:nvSpPr>
          <p:spPr bwMode="auto">
            <a:xfrm>
              <a:off x="5148" y="2024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230" name="Picture 24" descr="三眼插座a副本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069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1" name="Line 25"/>
            <p:cNvSpPr>
              <a:spLocks noChangeShapeType="1"/>
            </p:cNvSpPr>
            <p:nvPr/>
          </p:nvSpPr>
          <p:spPr bwMode="auto">
            <a:xfrm>
              <a:off x="3923" y="1752"/>
              <a:ext cx="0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Line 26"/>
            <p:cNvSpPr>
              <a:spLocks noChangeShapeType="1"/>
            </p:cNvSpPr>
            <p:nvPr/>
          </p:nvSpPr>
          <p:spPr bwMode="auto">
            <a:xfrm>
              <a:off x="3833" y="2024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233" name="Picture 27" descr="三眼插座a副本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69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55"/>
          <p:cNvGrpSpPr>
            <a:grpSpLocks/>
          </p:cNvGrpSpPr>
          <p:nvPr/>
        </p:nvGrpSpPr>
        <p:grpSpPr bwMode="auto">
          <a:xfrm>
            <a:off x="611188" y="3573463"/>
            <a:ext cx="1809750" cy="2976562"/>
            <a:chOff x="385" y="2251"/>
            <a:chExt cx="1140" cy="1875"/>
          </a:xfrm>
        </p:grpSpPr>
        <p:grpSp>
          <p:nvGrpSpPr>
            <p:cNvPr id="8217" name="Group 38"/>
            <p:cNvGrpSpPr>
              <a:grpSpLocks/>
            </p:cNvGrpSpPr>
            <p:nvPr/>
          </p:nvGrpSpPr>
          <p:grpSpPr bwMode="auto">
            <a:xfrm>
              <a:off x="385" y="2704"/>
              <a:ext cx="1140" cy="1422"/>
              <a:chOff x="476" y="2659"/>
              <a:chExt cx="1140" cy="1422"/>
            </a:xfrm>
          </p:grpSpPr>
          <p:sp>
            <p:nvSpPr>
              <p:cNvPr id="8220" name="Rectangle 37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952" cy="1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221" name="Picture 35" descr="洗衣机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659"/>
                <a:ext cx="1140" cy="1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8" name="Freeform 46"/>
            <p:cNvSpPr>
              <a:spLocks/>
            </p:cNvSpPr>
            <p:nvPr/>
          </p:nvSpPr>
          <p:spPr bwMode="auto">
            <a:xfrm>
              <a:off x="1066" y="2341"/>
              <a:ext cx="310" cy="545"/>
            </a:xfrm>
            <a:custGeom>
              <a:avLst/>
              <a:gdLst>
                <a:gd name="T0" fmla="*/ 0 w 310"/>
                <a:gd name="T1" fmla="*/ 545 h 545"/>
                <a:gd name="T2" fmla="*/ 272 w 310"/>
                <a:gd name="T3" fmla="*/ 318 h 545"/>
                <a:gd name="T4" fmla="*/ 226 w 310"/>
                <a:gd name="T5" fmla="*/ 0 h 5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0" h="545">
                  <a:moveTo>
                    <a:pt x="0" y="545"/>
                  </a:moveTo>
                  <a:cubicBezTo>
                    <a:pt x="117" y="477"/>
                    <a:pt x="234" y="409"/>
                    <a:pt x="272" y="318"/>
                  </a:cubicBezTo>
                  <a:cubicBezTo>
                    <a:pt x="310" y="227"/>
                    <a:pt x="234" y="53"/>
                    <a:pt x="22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Oval 47"/>
            <p:cNvSpPr>
              <a:spLocks noChangeArrowheads="1"/>
            </p:cNvSpPr>
            <p:nvPr/>
          </p:nvSpPr>
          <p:spPr bwMode="auto">
            <a:xfrm>
              <a:off x="1202" y="2251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" name="Group 56"/>
          <p:cNvGrpSpPr>
            <a:grpSpLocks/>
          </p:cNvGrpSpPr>
          <p:nvPr/>
        </p:nvGrpSpPr>
        <p:grpSpPr bwMode="auto">
          <a:xfrm>
            <a:off x="2627313" y="3573463"/>
            <a:ext cx="2232025" cy="2760662"/>
            <a:chOff x="1655" y="2251"/>
            <a:chExt cx="1406" cy="1739"/>
          </a:xfrm>
        </p:grpSpPr>
        <p:sp>
          <p:nvSpPr>
            <p:cNvPr id="8212" name="Freeform 49"/>
            <p:cNvSpPr>
              <a:spLocks/>
            </p:cNvSpPr>
            <p:nvPr/>
          </p:nvSpPr>
          <p:spPr bwMode="auto">
            <a:xfrm>
              <a:off x="2381" y="2341"/>
              <a:ext cx="537" cy="1543"/>
            </a:xfrm>
            <a:custGeom>
              <a:avLst/>
              <a:gdLst>
                <a:gd name="T0" fmla="*/ 0 w 537"/>
                <a:gd name="T1" fmla="*/ 1543 h 1543"/>
                <a:gd name="T2" fmla="*/ 499 w 537"/>
                <a:gd name="T3" fmla="*/ 545 h 1543"/>
                <a:gd name="T4" fmla="*/ 227 w 537"/>
                <a:gd name="T5" fmla="*/ 0 h 15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7" h="1543">
                  <a:moveTo>
                    <a:pt x="0" y="1543"/>
                  </a:moveTo>
                  <a:cubicBezTo>
                    <a:pt x="230" y="1172"/>
                    <a:pt x="461" y="802"/>
                    <a:pt x="499" y="545"/>
                  </a:cubicBezTo>
                  <a:cubicBezTo>
                    <a:pt x="537" y="288"/>
                    <a:pt x="272" y="91"/>
                    <a:pt x="227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Oval 50"/>
            <p:cNvSpPr>
              <a:spLocks noChangeArrowheads="1"/>
            </p:cNvSpPr>
            <p:nvPr/>
          </p:nvSpPr>
          <p:spPr bwMode="auto">
            <a:xfrm>
              <a:off x="2517" y="2251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4" name="Group 44"/>
            <p:cNvGrpSpPr>
              <a:grpSpLocks/>
            </p:cNvGrpSpPr>
            <p:nvPr/>
          </p:nvGrpSpPr>
          <p:grpSpPr bwMode="auto">
            <a:xfrm>
              <a:off x="1655" y="2976"/>
              <a:ext cx="1406" cy="1014"/>
              <a:chOff x="1655" y="2614"/>
              <a:chExt cx="1633" cy="1178"/>
            </a:xfrm>
          </p:grpSpPr>
          <p:sp>
            <p:nvSpPr>
              <p:cNvPr id="8215" name="Rectangle 43"/>
              <p:cNvSpPr>
                <a:spLocks noChangeArrowheads="1"/>
              </p:cNvSpPr>
              <p:nvPr/>
            </p:nvSpPr>
            <p:spPr bwMode="auto">
              <a:xfrm>
                <a:off x="1746" y="2704"/>
                <a:ext cx="1452" cy="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216" name="Picture 42" descr="电视机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2614"/>
                <a:ext cx="1633" cy="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3" name="Group 57"/>
          <p:cNvGrpSpPr>
            <a:grpSpLocks/>
          </p:cNvGrpSpPr>
          <p:nvPr/>
        </p:nvGrpSpPr>
        <p:grpSpPr bwMode="auto">
          <a:xfrm>
            <a:off x="4859338" y="3573463"/>
            <a:ext cx="2005012" cy="2592387"/>
            <a:chOff x="3061" y="2251"/>
            <a:chExt cx="1263" cy="1633"/>
          </a:xfrm>
        </p:grpSpPr>
        <p:pic>
          <p:nvPicPr>
            <p:cNvPr id="8209" name="Picture 41" descr="电吹风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43F9ED"/>
                </a:clrFrom>
                <a:clrTo>
                  <a:srgbClr val="43F9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840"/>
              <a:ext cx="833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Freeform 51"/>
            <p:cNvSpPr>
              <a:spLocks/>
            </p:cNvSpPr>
            <p:nvPr/>
          </p:nvSpPr>
          <p:spPr bwMode="auto">
            <a:xfrm>
              <a:off x="3878" y="2349"/>
              <a:ext cx="446" cy="1535"/>
            </a:xfrm>
            <a:custGeom>
              <a:avLst/>
              <a:gdLst>
                <a:gd name="T0" fmla="*/ 0 w 446"/>
                <a:gd name="T1" fmla="*/ 1497 h 1535"/>
                <a:gd name="T2" fmla="*/ 91 w 446"/>
                <a:gd name="T3" fmla="*/ 1497 h 1535"/>
                <a:gd name="T4" fmla="*/ 272 w 446"/>
                <a:gd name="T5" fmla="*/ 1452 h 1535"/>
                <a:gd name="T6" fmla="*/ 408 w 446"/>
                <a:gd name="T7" fmla="*/ 998 h 1535"/>
                <a:gd name="T8" fmla="*/ 45 w 446"/>
                <a:gd name="T9" fmla="*/ 499 h 1535"/>
                <a:gd name="T10" fmla="*/ 181 w 446"/>
                <a:gd name="T11" fmla="*/ 0 h 1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6" h="1535">
                  <a:moveTo>
                    <a:pt x="0" y="1497"/>
                  </a:moveTo>
                  <a:cubicBezTo>
                    <a:pt x="23" y="1500"/>
                    <a:pt x="46" y="1504"/>
                    <a:pt x="91" y="1497"/>
                  </a:cubicBezTo>
                  <a:cubicBezTo>
                    <a:pt x="136" y="1490"/>
                    <a:pt x="219" y="1535"/>
                    <a:pt x="272" y="1452"/>
                  </a:cubicBezTo>
                  <a:cubicBezTo>
                    <a:pt x="325" y="1369"/>
                    <a:pt x="446" y="1157"/>
                    <a:pt x="408" y="998"/>
                  </a:cubicBezTo>
                  <a:cubicBezTo>
                    <a:pt x="370" y="839"/>
                    <a:pt x="83" y="665"/>
                    <a:pt x="45" y="499"/>
                  </a:cubicBezTo>
                  <a:cubicBezTo>
                    <a:pt x="7" y="333"/>
                    <a:pt x="158" y="83"/>
                    <a:pt x="18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Oval 52"/>
            <p:cNvSpPr>
              <a:spLocks noChangeArrowheads="1"/>
            </p:cNvSpPr>
            <p:nvPr/>
          </p:nvSpPr>
          <p:spPr bwMode="auto">
            <a:xfrm>
              <a:off x="3969" y="2251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6877050" y="3573463"/>
            <a:ext cx="1871663" cy="2673350"/>
            <a:chOff x="4332" y="2251"/>
            <a:chExt cx="1179" cy="1684"/>
          </a:xfrm>
        </p:grpSpPr>
        <p:pic>
          <p:nvPicPr>
            <p:cNvPr id="8206" name="Picture 39" descr="台灯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886"/>
              <a:ext cx="899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Freeform 53"/>
            <p:cNvSpPr>
              <a:spLocks/>
            </p:cNvSpPr>
            <p:nvPr/>
          </p:nvSpPr>
          <p:spPr bwMode="auto">
            <a:xfrm>
              <a:off x="5209" y="2341"/>
              <a:ext cx="302" cy="1452"/>
            </a:xfrm>
            <a:custGeom>
              <a:avLst/>
              <a:gdLst>
                <a:gd name="T0" fmla="*/ 0 w 302"/>
                <a:gd name="T1" fmla="*/ 1452 h 1452"/>
                <a:gd name="T2" fmla="*/ 272 w 302"/>
                <a:gd name="T3" fmla="*/ 1180 h 1452"/>
                <a:gd name="T4" fmla="*/ 181 w 302"/>
                <a:gd name="T5" fmla="*/ 635 h 1452"/>
                <a:gd name="T6" fmla="*/ 136 w 302"/>
                <a:gd name="T7" fmla="*/ 0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1452">
                  <a:moveTo>
                    <a:pt x="0" y="1452"/>
                  </a:moveTo>
                  <a:cubicBezTo>
                    <a:pt x="121" y="1384"/>
                    <a:pt x="242" y="1316"/>
                    <a:pt x="272" y="1180"/>
                  </a:cubicBezTo>
                  <a:cubicBezTo>
                    <a:pt x="302" y="1044"/>
                    <a:pt x="204" y="832"/>
                    <a:pt x="181" y="635"/>
                  </a:cubicBezTo>
                  <a:cubicBezTo>
                    <a:pt x="158" y="438"/>
                    <a:pt x="147" y="219"/>
                    <a:pt x="1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Oval 54"/>
            <p:cNvSpPr>
              <a:spLocks noChangeArrowheads="1"/>
            </p:cNvSpPr>
            <p:nvPr/>
          </p:nvSpPr>
          <p:spPr bwMode="auto">
            <a:xfrm>
              <a:off x="5284" y="2251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二、并联电路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电阻器的并联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52663"/>
            <a:ext cx="403225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1"/>
          <p:cNvSpPr txBox="1">
            <a:spLocks noRot="1" noChangeArrowheads="1"/>
          </p:cNvSpPr>
          <p:nvPr/>
        </p:nvSpPr>
        <p:spPr bwMode="auto">
          <a:xfrm>
            <a:off x="4067175" y="1822450"/>
            <a:ext cx="5076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端电压处处相同。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148263" y="2420938"/>
            <a:ext cx="370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itchFamily="18" charset="0"/>
              </a:rPr>
              <a:t>U</a:t>
            </a:r>
            <a:r>
              <a:rPr lang="zh-CN" altLang="en-US" sz="2800">
                <a:latin typeface="Times New Roman" pitchFamily="18" charset="0"/>
              </a:rPr>
              <a:t>＝</a:t>
            </a:r>
            <a:r>
              <a:rPr lang="en-US" altLang="zh-CN" sz="2800" i="1">
                <a:latin typeface="Times New Roman" pitchFamily="18" charset="0"/>
              </a:rPr>
              <a:t>U</a:t>
            </a:r>
            <a:r>
              <a:rPr lang="en-US" altLang="zh-CN" sz="2800" baseline="-25000">
                <a:latin typeface="Times New Roman" pitchFamily="18" charset="0"/>
              </a:rPr>
              <a:t>1 </a:t>
            </a:r>
            <a:r>
              <a:rPr lang="zh-CN" altLang="en-US" sz="2800">
                <a:latin typeface="Times New Roman" pitchFamily="18" charset="0"/>
              </a:rPr>
              <a:t>＝</a:t>
            </a:r>
            <a:r>
              <a:rPr lang="zh-CN" altLang="en-US" sz="2800" i="1">
                <a:latin typeface="Times New Roman" pitchFamily="18" charset="0"/>
              </a:rPr>
              <a:t> </a:t>
            </a:r>
            <a:r>
              <a:rPr lang="en-US" altLang="zh-CN" sz="2800" i="1">
                <a:latin typeface="Times New Roman" pitchFamily="18" charset="0"/>
              </a:rPr>
              <a:t>U</a:t>
            </a:r>
            <a:r>
              <a:rPr lang="en-US" altLang="zh-CN" sz="2800" baseline="-25000">
                <a:latin typeface="Times New Roman" pitchFamily="18" charset="0"/>
              </a:rPr>
              <a:t>2 </a:t>
            </a:r>
            <a:r>
              <a:rPr lang="zh-CN" altLang="en-US" sz="2800">
                <a:latin typeface="Times New Roman" pitchFamily="18" charset="0"/>
              </a:rPr>
              <a:t>＝</a:t>
            </a:r>
            <a:r>
              <a:rPr lang="zh-CN" altLang="en-US" sz="2800" i="1">
                <a:latin typeface="Times New Roman" pitchFamily="18" charset="0"/>
              </a:rPr>
              <a:t> </a:t>
            </a:r>
            <a:r>
              <a:rPr lang="en-US" altLang="zh-CN" sz="2800" i="1">
                <a:latin typeface="Times New Roman" pitchFamily="18" charset="0"/>
              </a:rPr>
              <a:t>U</a:t>
            </a:r>
            <a:r>
              <a:rPr lang="en-US" altLang="zh-CN" sz="28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15" name="Rectangle 13"/>
          <p:cNvSpPr>
            <a:spLocks noRot="1" noChangeArrowheads="1"/>
          </p:cNvSpPr>
          <p:nvPr/>
        </p:nvSpPr>
        <p:spPr bwMode="auto">
          <a:xfrm>
            <a:off x="4067175" y="2959100"/>
            <a:ext cx="5184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总电流等于各分路电流之和。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17913"/>
            <a:ext cx="36718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6"/>
          <p:cNvSpPr>
            <a:spLocks noRot="1" noChangeArrowheads="1"/>
          </p:cNvSpPr>
          <p:nvPr/>
        </p:nvSpPr>
        <p:spPr bwMode="auto">
          <a:xfrm>
            <a:off x="4067175" y="4508500"/>
            <a:ext cx="50768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几个电阻并联时，可用一个等效电阻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来代替。</a:t>
            </a: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38800"/>
            <a:ext cx="259238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8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 build="p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二、并联电路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电源的并联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2195513" y="5446713"/>
            <a:ext cx="50403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" name="Picture 3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2388"/>
            <a:ext cx="10969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 txBox="1">
            <a:spLocks noRot="1" noChangeArrowheads="1"/>
          </p:cNvSpPr>
          <p:nvPr/>
        </p:nvSpPr>
        <p:spPr bwMode="auto">
          <a:xfrm>
            <a:off x="301625" y="2039938"/>
            <a:ext cx="8302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电源的并联是把各电源的正极与正极、负极与负极分别相连接。</a:t>
            </a:r>
          </a:p>
        </p:txBody>
      </p:sp>
      <p:pic>
        <p:nvPicPr>
          <p:cNvPr id="20" name="Picture 6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2388"/>
            <a:ext cx="10969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862388"/>
            <a:ext cx="10969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2"/>
          <p:cNvSpPr>
            <a:spLocks noChangeShapeType="1"/>
          </p:cNvSpPr>
          <p:nvPr/>
        </p:nvSpPr>
        <p:spPr bwMode="auto">
          <a:xfrm flipH="1" flipV="1">
            <a:off x="2195513" y="3932238"/>
            <a:ext cx="50403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380288" y="3646488"/>
            <a:ext cx="5048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</a:rPr>
              <a:t>+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380288" y="5154613"/>
            <a:ext cx="5048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</a:rPr>
              <a:t>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507</Words>
  <Application>Microsoft Office PowerPoint</Application>
  <PresentationFormat>全屏显示(4:3)</PresentationFormat>
  <Paragraphs>84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Calibri</vt:lpstr>
      <vt:lpstr>宋体</vt:lpstr>
      <vt:lpstr>Arial</vt:lpstr>
      <vt:lpstr>黑体</vt:lpstr>
      <vt:lpstr>幼圆</vt:lpstr>
      <vt:lpstr>微软雅黑</vt:lpstr>
      <vt:lpstr>华文新魏</vt:lpstr>
      <vt:lpstr>Times New Roman</vt:lpstr>
      <vt:lpstr>Office 主题​​</vt:lpstr>
      <vt:lpstr>Adobe Photoshop Image</vt:lpstr>
      <vt:lpstr>电 工 技 术</vt:lpstr>
      <vt:lpstr>电路的连接方式</vt:lpstr>
      <vt:lpstr>一、串联电路</vt:lpstr>
      <vt:lpstr>一、串联电路</vt:lpstr>
      <vt:lpstr>一、串联电路</vt:lpstr>
      <vt:lpstr>一、串联电路</vt:lpstr>
      <vt:lpstr>二、并联电路</vt:lpstr>
      <vt:lpstr>二、并联电路</vt:lpstr>
      <vt:lpstr>二、并联电路</vt:lpstr>
      <vt:lpstr>三、电路的工作状态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52</cp:revision>
  <dcterms:created xsi:type="dcterms:W3CDTF">2012-01-31T05:34:08Z</dcterms:created>
  <dcterms:modified xsi:type="dcterms:W3CDTF">2012-04-24T05:09:40Z</dcterms:modified>
</cp:coreProperties>
</file>