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F37"/>
    <a:srgbClr val="FBDDF5"/>
    <a:srgbClr val="F4A6E6"/>
    <a:srgbClr val="F4A6A6"/>
    <a:srgbClr val="978D48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63C1-1448-4DFB-A2FE-1BEB6B4B3DB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B70D-72A8-4036-A266-CD9DE6E0D8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2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ED8A0-6A03-4C3C-BE6C-B96411A3A70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D667-3F5C-4C36-8B8E-EFB849F1FD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81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DEF1-CAB7-4A35-A8EA-EBA38A6ADA2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C648-07AB-4619-94BB-5012865ECA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66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68B7-7639-4A93-BCB6-FDD1B581305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5C53-4C03-4122-9671-6C0CFD7F64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3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4C36-3795-4559-8F7B-AC60EF06878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380D-BB11-4AB0-8F39-330CA8372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7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A4AF-9EDB-4050-8967-51CCA2DD72B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9686-D812-4CC7-96E8-64B19510AF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99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7B2B-0C56-4FB9-B661-80519E4B2D2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F9FA-25E6-4323-9FA0-01D64E15D3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1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AC74-6997-4F1C-8317-F92B56234D1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E00D-90AC-4CE1-A000-9F91F32537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E60B-6414-4E5E-AFEC-CA6B7C5012B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0210-591F-4B53-B215-2AFC3CC04D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2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BC46-BD0E-4C5E-A37D-3C1059B0AEC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666C-D8A4-45AF-9261-2B5BBE4D86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82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F4A9-00DD-4107-868A-604C4E08F38D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9392-02D6-4954-A6ED-5FD01E6F32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0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0000">
              <a:schemeClr val="bg1"/>
            </a:gs>
            <a:gs pos="100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23B983-0C54-4383-96DC-5B17F32E50E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250F27A-2290-4995-A40F-6081CAB1C2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388" y="1224440"/>
            <a:ext cx="8712076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电 工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79388" y="2908300"/>
            <a:ext cx="8712200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电路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中的基本物理量</a:t>
            </a: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300412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二、电位、电压和电动势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Rectangle 3"/>
          <p:cNvSpPr txBox="1">
            <a:spLocks noRot="1" noChangeArrowheads="1"/>
          </p:cNvSpPr>
          <p:nvPr/>
        </p:nvSpPr>
        <p:spPr bwMode="auto">
          <a:xfrm>
            <a:off x="215900" y="1557338"/>
            <a:ext cx="61563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干电池、蓄电池、发电机的作用和水泵相似，可以把电子从一个极转移到另一个极。积累正电荷的一极叫做正极，积累负电荷的一极叫做负极，用“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+”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、“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–”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号分别表示正极和负极，正极的电位比负极的电位高。不接外电路，电源正、负两极之间的电位差叫做电源的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电动势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电势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Picture 4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109696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6877050" y="2997200"/>
            <a:ext cx="1223963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6897688" y="4614863"/>
            <a:ext cx="1203325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029575" y="2565400"/>
            <a:ext cx="82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正极</a:t>
            </a:r>
          </a:p>
          <a:p>
            <a:pPr algn="ctr" eaLnBrk="1" hangingPunct="1"/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+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029575" y="4149725"/>
            <a:ext cx="827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负极</a:t>
            </a:r>
          </a:p>
          <a:p>
            <a:pPr algn="ctr" eaLnBrk="1" hangingPunct="1"/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-</a:t>
            </a: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7524750" y="3500438"/>
            <a:ext cx="0" cy="6492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7524750" y="3573463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电动势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16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16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16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16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16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316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animBg="1"/>
      <p:bldP spid="20" grpId="0" animBg="1"/>
      <p:bldP spid="21" grpId="0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 bwMode="auto">
          <a:xfrm>
            <a:off x="301625" y="1557338"/>
            <a:ext cx="8540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收音机、电视机等很多用电器的电路中连接着许多具有一定电阻值的元件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电阻器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，用来调节电路中的电流和电压。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电阻器常简称为电阻，在电路中的图形符号 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" name="Picture 4" descr="2-5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24749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92838" y="2420938"/>
            <a:ext cx="1871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it-IT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电熨斗（</a:t>
            </a:r>
            <a:r>
              <a:rPr lang="it-IT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600W</a:t>
            </a:r>
            <a:r>
              <a:rPr lang="zh-CN" altLang="it-IT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）       </a:t>
            </a:r>
            <a:r>
              <a:rPr lang="it-IT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80.7Ω</a:t>
            </a:r>
            <a:endParaRPr lang="en-US" altLang="zh-CN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5143500"/>
            <a:ext cx="20161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白炽灯泡（</a:t>
            </a:r>
            <a:r>
              <a:rPr lang="en-US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15W</a:t>
            </a:r>
            <a:r>
              <a:rPr lang="zh-CN" altLang="en-US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3227</a:t>
            </a:r>
            <a:r>
              <a:rPr lang="zh-CN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Ω</a:t>
            </a:r>
            <a:r>
              <a:rPr lang="en-US" altLang="zh-CN" sz="280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743325" y="539908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电炉（</a:t>
            </a:r>
            <a:r>
              <a:rPr lang="en-US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1000W</a:t>
            </a:r>
            <a:r>
              <a:rPr lang="zh-CN" altLang="en-US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）        </a:t>
            </a:r>
            <a:r>
              <a:rPr lang="en-US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48.4Ω</a:t>
            </a:r>
          </a:p>
        </p:txBody>
      </p:sp>
      <p:pic>
        <p:nvPicPr>
          <p:cNvPr id="13" name="Picture 13" descr="灯泡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602038"/>
            <a:ext cx="1654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电熨斗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09750"/>
            <a:ext cx="3600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电炉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59238"/>
            <a:ext cx="367188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常见用电器的电阻阻值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 bwMode="auto">
          <a:xfrm>
            <a:off x="301625" y="1557338"/>
            <a:ext cx="86629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电阻与材料的导电性能有关。在材料确定情况下，一根导线的电阻由导线的粗细和长短决定。长导线的电阻比短导线的电阻大，细导线的电阻比粗导线的电阻大。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电阻还与温度有关。大部分导体的电阻随温度的升高而增大。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导体的电阻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 bwMode="auto">
          <a:xfrm>
            <a:off x="900113" y="3716338"/>
            <a:ext cx="792003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CN" i="1" dirty="0" smtClean="0">
                <a:latin typeface="+mn-lt"/>
              </a:rPr>
              <a:t>l 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为导体长度（</a:t>
            </a:r>
            <a:r>
              <a:rPr lang="en-US" altLang="zh-CN" dirty="0" smtClean="0">
                <a:latin typeface="+mn-lt"/>
              </a:rPr>
              <a:t>m</a:t>
            </a:r>
            <a:r>
              <a:rPr lang="zh-CN" altLang="en-US" dirty="0" smtClean="0"/>
              <a:t>）</a:t>
            </a:r>
          </a:p>
          <a:p>
            <a:pPr>
              <a:defRPr/>
            </a:pPr>
            <a:r>
              <a:rPr lang="en-US" altLang="zh-CN" i="1" dirty="0" smtClean="0">
                <a:latin typeface="+mn-lt"/>
              </a:rPr>
              <a:t>S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为导体截面积（</a:t>
            </a:r>
            <a:r>
              <a:rPr lang="en-US" altLang="zh-CN" dirty="0" smtClean="0">
                <a:latin typeface="+mn-lt"/>
              </a:rPr>
              <a:t>mm</a:t>
            </a:r>
            <a:r>
              <a:rPr lang="en-US" altLang="zh-CN" baseline="30000" dirty="0" smtClean="0">
                <a:latin typeface="+mn-lt"/>
              </a:rPr>
              <a:t>2</a:t>
            </a:r>
            <a:r>
              <a:rPr lang="zh-CN" altLang="en-US" dirty="0" smtClean="0"/>
              <a:t>）</a:t>
            </a:r>
          </a:p>
          <a:p>
            <a:pPr>
              <a:defRPr/>
            </a:pPr>
            <a:r>
              <a:rPr lang="en-US" altLang="zh-CN" i="1" dirty="0" smtClean="0">
                <a:latin typeface="+mn-lt"/>
              </a:rPr>
              <a:t>ρ</a:t>
            </a:r>
            <a:r>
              <a:rPr lang="en-US" altLang="zh-CN" i="1" dirty="0" smtClean="0"/>
              <a:t> </a:t>
            </a:r>
            <a:r>
              <a:rPr lang="zh-CN" altLang="en-US" dirty="0" smtClean="0"/>
              <a:t>为电阻率或电阻系数（</a:t>
            </a:r>
            <a:r>
              <a:rPr lang="en-US" altLang="zh-CN" dirty="0" smtClean="0">
                <a:latin typeface="+mn-lt"/>
              </a:rPr>
              <a:t>Ω•mm</a:t>
            </a:r>
            <a:r>
              <a:rPr lang="en-US" altLang="zh-CN" baseline="30000" dirty="0" smtClean="0">
                <a:latin typeface="+mn-lt"/>
              </a:rPr>
              <a:t>2</a:t>
            </a:r>
            <a:r>
              <a:rPr lang="zh-CN" altLang="en-US" dirty="0" smtClean="0">
                <a:latin typeface="+mn-lt"/>
              </a:rPr>
              <a:t>／</a:t>
            </a:r>
            <a:r>
              <a:rPr lang="en-US" altLang="zh-CN" dirty="0" smtClean="0">
                <a:latin typeface="+mn-lt"/>
              </a:rPr>
              <a:t>m</a:t>
            </a:r>
            <a:r>
              <a:rPr lang="zh-CN" altLang="en-US" dirty="0" smtClean="0"/>
              <a:t>）</a:t>
            </a:r>
          </a:p>
          <a:p>
            <a:pPr>
              <a:defRPr/>
            </a:pPr>
            <a:endParaRPr lang="en-US" altLang="zh-CN" dirty="0" smtClean="0"/>
          </a:p>
        </p:txBody>
      </p:sp>
      <p:pic>
        <p:nvPicPr>
          <p:cNvPr id="15368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79600"/>
            <a:ext cx="29829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三、电阻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不同金属材料的应用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07950" y="1752600"/>
            <a:ext cx="4824413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6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不同的金属材料，电阻率是不相同的；同一种金属材料，在不同温度下，其电阻率也是不相等的。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CN" altLang="en-US" sz="26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在实际应用中，应根据不同需要选择不同电阻率的材料。电阻率较小的金属材料，可用来制成导线和用电设备的导体，以减少电能的损耗和发热。在另外一些场合，则需要使用电阻率较大的金属材料。 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932363" y="2276475"/>
            <a:ext cx="4319587" cy="2679700"/>
            <a:chOff x="3107" y="1434"/>
            <a:chExt cx="2721" cy="1688"/>
          </a:xfrm>
        </p:grpSpPr>
        <p:pic>
          <p:nvPicPr>
            <p:cNvPr id="16393" name="Picture 4" descr="2-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550"/>
              <a:ext cx="2653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Text Box 5"/>
            <p:cNvSpPr txBox="1">
              <a:spLocks noChangeArrowheads="1"/>
            </p:cNvSpPr>
            <p:nvPr/>
          </p:nvSpPr>
          <p:spPr bwMode="auto">
            <a:xfrm>
              <a:off x="3243" y="2750"/>
              <a:ext cx="5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楷体_GB2312" pitchFamily="49" charset="-122"/>
                  <a:ea typeface="楷体_GB2312" pitchFamily="49" charset="-122"/>
                </a:rPr>
                <a:t>钨丝</a:t>
              </a:r>
            </a:p>
          </p:txBody>
        </p:sp>
        <p:sp>
          <p:nvSpPr>
            <p:cNvPr id="16395" name="Text Box 6"/>
            <p:cNvSpPr txBox="1">
              <a:spLocks noChangeArrowheads="1"/>
            </p:cNvSpPr>
            <p:nvPr/>
          </p:nvSpPr>
          <p:spPr bwMode="auto">
            <a:xfrm>
              <a:off x="3107" y="2160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灯泡</a:t>
              </a:r>
            </a:p>
          </p:txBody>
        </p:sp>
        <p:sp>
          <p:nvSpPr>
            <p:cNvPr id="16396" name="Text Box 7"/>
            <p:cNvSpPr txBox="1">
              <a:spLocks noChangeArrowheads="1"/>
            </p:cNvSpPr>
            <p:nvPr/>
          </p:nvSpPr>
          <p:spPr bwMode="auto">
            <a:xfrm>
              <a:off x="3696" y="1434"/>
              <a:ext cx="11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000">
                  <a:latin typeface="楷体_GB2312" pitchFamily="49" charset="-122"/>
                  <a:ea typeface="楷体_GB2312" pitchFamily="49" charset="-122"/>
                </a:rPr>
                <a:t>镍锌铜和康铜</a:t>
              </a:r>
              <a:r>
                <a:rPr lang="zh-CN" altLang="en-US"/>
                <a:t> </a:t>
              </a:r>
            </a:p>
          </p:txBody>
        </p:sp>
        <p:sp>
          <p:nvSpPr>
            <p:cNvPr id="16397" name="Text Box 8"/>
            <p:cNvSpPr txBox="1">
              <a:spLocks noChangeArrowheads="1"/>
            </p:cNvSpPr>
            <p:nvPr/>
          </p:nvSpPr>
          <p:spPr bwMode="auto">
            <a:xfrm>
              <a:off x="4898" y="1616"/>
              <a:ext cx="9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线绕电阻</a:t>
              </a:r>
            </a:p>
          </p:txBody>
        </p:sp>
        <p:sp>
          <p:nvSpPr>
            <p:cNvPr id="16398" name="Text Box 9"/>
            <p:cNvSpPr txBox="1">
              <a:spLocks noChangeArrowheads="1"/>
            </p:cNvSpPr>
            <p:nvPr/>
          </p:nvSpPr>
          <p:spPr bwMode="auto">
            <a:xfrm>
              <a:off x="4558" y="2840"/>
              <a:ext cx="8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zh-CN" sz="2000">
                  <a:latin typeface="楷体_GB2312" pitchFamily="49" charset="-122"/>
                  <a:ea typeface="楷体_GB2312" pitchFamily="49" charset="-122"/>
                </a:rPr>
                <a:t>镍铬合金</a:t>
              </a:r>
              <a:endParaRPr lang="zh-CN" altLang="en-US" sz="200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6399" name="Text Box 10"/>
            <p:cNvSpPr txBox="1">
              <a:spLocks noChangeArrowheads="1"/>
            </p:cNvSpPr>
            <p:nvPr/>
          </p:nvSpPr>
          <p:spPr bwMode="auto">
            <a:xfrm>
              <a:off x="4876" y="2251"/>
              <a:ext cx="6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电烙铁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四、欧姆定律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5"/>
          <p:cNvSpPr txBox="1">
            <a:spLocks noRot="1" noChangeArrowheads="1"/>
          </p:cNvSpPr>
          <p:nvPr/>
        </p:nvSpPr>
        <p:spPr bwMode="auto">
          <a:xfrm>
            <a:off x="301625" y="1268413"/>
            <a:ext cx="85915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部分电路的欧姆定律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：在一段不含电动势只有电阻的电路中，流过电阻 </a:t>
            </a: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R 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的电流 </a:t>
            </a: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I 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与电阻两端的电压 </a:t>
            </a: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U 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成正比，与电阻 </a:t>
            </a: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R 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成反比。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公式：</a:t>
            </a:r>
          </a:p>
        </p:txBody>
      </p:sp>
      <p:graphicFrame>
        <p:nvGraphicFramePr>
          <p:cNvPr id="17415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227763" y="3141663"/>
          <a:ext cx="2695575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Image" r:id="rId3" imgW="7733333" imgH="5904762" progId="Photoshop.Image.10">
                  <p:embed/>
                </p:oleObj>
              </mc:Choice>
              <mc:Fallback>
                <p:oleObj name="Image" r:id="rId3" imgW="7733333" imgH="5904762" progId="Photoshop.Image.1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141663"/>
                        <a:ext cx="2695575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051050" y="2871788"/>
          <a:ext cx="165576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Image" r:id="rId5" imgW="3504762" imgH="2704762" progId="Photoshop.Image.10">
                  <p:embed/>
                </p:oleObj>
              </mc:Choice>
              <mc:Fallback>
                <p:oleObj name="Image" r:id="rId5" imgW="3504762" imgH="2704762" progId="Photoshop.Image.1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871788"/>
                        <a:ext cx="1655763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Rot="1" noChangeArrowheads="1"/>
          </p:cNvSpPr>
          <p:nvPr/>
        </p:nvSpPr>
        <p:spPr bwMode="auto">
          <a:xfrm>
            <a:off x="323850" y="4076700"/>
            <a:ext cx="59039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电压的单位为伏特（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V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负载电阻的单位为欧姆（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Ω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电流的单位为安培（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A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6227763" y="5445125"/>
            <a:ext cx="266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只含电阻的支路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四、欧姆定律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3"/>
          <p:cNvSpPr txBox="1">
            <a:spLocks noRot="1" noChangeArrowheads="1"/>
          </p:cNvSpPr>
          <p:nvPr/>
        </p:nvSpPr>
        <p:spPr bwMode="auto">
          <a:xfrm>
            <a:off x="301625" y="1484313"/>
            <a:ext cx="85915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因电源具有一定的内阻，常把电源看作为由纯电动势 </a:t>
            </a:r>
            <a:r>
              <a:rPr lang="en-US" altLang="zh-CN" i="1" dirty="0" smtClean="0">
                <a:latin typeface="+mn-lt"/>
              </a:rPr>
              <a:t>E </a:t>
            </a:r>
            <a:r>
              <a:rPr lang="zh-CN" altLang="en-US" dirty="0" smtClean="0"/>
              <a:t>和内阻 </a:t>
            </a:r>
            <a:r>
              <a:rPr lang="en-US" altLang="zh-CN" i="1" dirty="0" smtClean="0">
                <a:latin typeface="+mn-lt"/>
              </a:rPr>
              <a:t>r</a:t>
            </a:r>
            <a:r>
              <a:rPr lang="en-US" altLang="zh-CN" dirty="0" smtClean="0"/>
              <a:t> </a:t>
            </a:r>
            <a:r>
              <a:rPr lang="zh-CN" altLang="en-US" dirty="0" smtClean="0"/>
              <a:t>相串联的电路，这时，通过回路的电流 </a:t>
            </a:r>
            <a:r>
              <a:rPr lang="en-US" altLang="zh-CN" i="1" dirty="0" smtClean="0">
                <a:latin typeface="+mn-lt"/>
              </a:rPr>
              <a:t>I</a:t>
            </a:r>
            <a:r>
              <a:rPr lang="en-US" altLang="zh-CN" dirty="0" smtClean="0"/>
              <a:t> </a:t>
            </a:r>
            <a:r>
              <a:rPr lang="zh-CN" altLang="en-US" dirty="0" smtClean="0"/>
              <a:t>为：</a:t>
            </a: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403350" y="3141663"/>
          <a:ext cx="2232025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Image" r:id="rId3" imgW="4965079" imgH="3034921" progId="Photoshop.Image.10">
                  <p:embed/>
                </p:oleObj>
              </mc:Choice>
              <mc:Fallback>
                <p:oleObj name="Image" r:id="rId3" imgW="4965079" imgH="3034921" progId="Photoshop.Image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141663"/>
                        <a:ext cx="2232025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003800" y="5876925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含电源和电阻的闭合电路</a:t>
            </a:r>
          </a:p>
        </p:txBody>
      </p:sp>
      <p:graphicFrame>
        <p:nvGraphicFramePr>
          <p:cNvPr id="18441" name="Object 1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364163" y="2708275"/>
          <a:ext cx="3168650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Image" r:id="rId5" imgW="8507937" imgH="8279365" progId="Photoshop.Image.10">
                  <p:embed/>
                </p:oleObj>
              </mc:Choice>
              <mc:Fallback>
                <p:oleObj name="Image" r:id="rId5" imgW="8507937" imgH="8279365" progId="Photoshop.Image.10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708275"/>
                        <a:ext cx="3168650" cy="308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11188" y="4652963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全电路欧姆定律的数学表达式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9461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sp>
        <p:nvSpPr>
          <p:cNvPr id="54" name="圆角矩形 53"/>
          <p:cNvSpPr/>
          <p:nvPr/>
        </p:nvSpPr>
        <p:spPr bwMode="auto">
          <a:xfrm>
            <a:off x="677863" y="1999041"/>
            <a:ext cx="3600000" cy="3960000"/>
          </a:xfrm>
          <a:prstGeom prst="roundRect">
            <a:avLst/>
          </a:prstGeom>
          <a:gradFill flip="none" rotWithShape="1">
            <a:gsLst>
              <a:gs pos="0">
                <a:srgbClr val="D0F7D4"/>
              </a:gs>
              <a:gs pos="17999">
                <a:srgbClr val="73E77E"/>
              </a:gs>
              <a:gs pos="36000">
                <a:srgbClr val="73E77E"/>
              </a:gs>
              <a:gs pos="61000">
                <a:srgbClr val="73E77E"/>
              </a:gs>
              <a:gs pos="82001">
                <a:srgbClr val="73E77E"/>
              </a:gs>
              <a:gs pos="100000">
                <a:srgbClr val="CFF7D4"/>
              </a:gs>
            </a:gsLst>
            <a:lin ang="5400000" scaled="1"/>
            <a:tileRect/>
          </a:gradFill>
          <a:ln w="38100">
            <a:solidFill>
              <a:srgbClr val="3C98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64" name="Text Box 65"/>
          <p:cNvSpPr txBox="1">
            <a:spLocks noChangeArrowheads="1"/>
          </p:cNvSpPr>
          <p:nvPr/>
        </p:nvSpPr>
        <p:spPr bwMode="gray">
          <a:xfrm>
            <a:off x="827088" y="2544763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找一个手电筒，画出该手电筒的实物连接图，并标出电源电动势的数值和电流的方向。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65" name="组合 44"/>
          <p:cNvGrpSpPr>
            <a:grpSpLocks/>
          </p:cNvGrpSpPr>
          <p:nvPr/>
        </p:nvGrpSpPr>
        <p:grpSpPr bwMode="auto">
          <a:xfrm>
            <a:off x="2155825" y="1682750"/>
            <a:ext cx="642938" cy="642938"/>
            <a:chOff x="924049" y="2057400"/>
            <a:chExt cx="642938" cy="642938"/>
          </a:xfrm>
        </p:grpSpPr>
        <p:grpSp>
          <p:nvGrpSpPr>
            <p:cNvPr id="19483" name="Group 58"/>
            <p:cNvGrpSpPr>
              <a:grpSpLocks/>
            </p:cNvGrpSpPr>
            <p:nvPr/>
          </p:nvGrpSpPr>
          <p:grpSpPr bwMode="auto">
            <a:xfrm>
              <a:off x="924049" y="2057400"/>
              <a:ext cx="642938" cy="642938"/>
              <a:chOff x="1289" y="582"/>
              <a:chExt cx="668" cy="668"/>
            </a:xfrm>
          </p:grpSpPr>
          <p:sp>
            <p:nvSpPr>
              <p:cNvPr id="19485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9486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9487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9488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9489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9484" name="Text Box 64"/>
            <p:cNvSpPr txBox="1">
              <a:spLocks noChangeArrowheads="1"/>
            </p:cNvSpPr>
            <p:nvPr/>
          </p:nvSpPr>
          <p:spPr bwMode="gray">
            <a:xfrm>
              <a:off x="10621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altLang="zh-CN">
                <a:latin typeface="Arial" charset="0"/>
              </a:endParaRPr>
            </a:p>
          </p:txBody>
        </p:sp>
      </p:grpSp>
      <p:sp>
        <p:nvSpPr>
          <p:cNvPr id="65" name="圆角矩形 64"/>
          <p:cNvSpPr/>
          <p:nvPr/>
        </p:nvSpPr>
        <p:spPr bwMode="auto">
          <a:xfrm>
            <a:off x="4787900" y="1999042"/>
            <a:ext cx="3600000" cy="3960000"/>
          </a:xfrm>
          <a:prstGeom prst="roundRect">
            <a:avLst/>
          </a:prstGeom>
          <a:gradFill flip="none" rotWithShape="1">
            <a:gsLst>
              <a:gs pos="0">
                <a:srgbClr val="F8F5CC"/>
              </a:gs>
              <a:gs pos="17999">
                <a:srgbClr val="E9E065"/>
              </a:gs>
              <a:gs pos="36000">
                <a:srgbClr val="E9E065"/>
              </a:gs>
              <a:gs pos="61000">
                <a:srgbClr val="E9E065"/>
              </a:gs>
              <a:gs pos="82001">
                <a:srgbClr val="E9E065"/>
              </a:gs>
              <a:gs pos="100000">
                <a:srgbClr val="F8F5CC"/>
              </a:gs>
            </a:gsLst>
            <a:lin ang="5400000" scaled="1"/>
            <a:tileRect/>
          </a:gradFill>
          <a:ln w="38100">
            <a:solidFill>
              <a:srgbClr val="978D4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67" name="Text Box 65"/>
          <p:cNvSpPr txBox="1">
            <a:spLocks noChangeArrowheads="1"/>
          </p:cNvSpPr>
          <p:nvPr/>
        </p:nvSpPr>
        <p:spPr bwMode="gray">
          <a:xfrm>
            <a:off x="4859338" y="2544763"/>
            <a:ext cx="34575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通过欧姆定律测算小电珠的电阻值（忽略电源的内阻）。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468" name="组合 45"/>
          <p:cNvGrpSpPr>
            <a:grpSpLocks/>
          </p:cNvGrpSpPr>
          <p:nvPr/>
        </p:nvGrpSpPr>
        <p:grpSpPr bwMode="auto">
          <a:xfrm>
            <a:off x="6265863" y="1682750"/>
            <a:ext cx="642937" cy="642938"/>
            <a:chOff x="3286249" y="2057400"/>
            <a:chExt cx="642938" cy="642938"/>
          </a:xfrm>
        </p:grpSpPr>
        <p:sp>
          <p:nvSpPr>
            <p:cNvPr id="19477" name="Oval 71"/>
            <p:cNvSpPr>
              <a:spLocks noChangeArrowheads="1"/>
            </p:cNvSpPr>
            <p:nvPr/>
          </p:nvSpPr>
          <p:spPr bwMode="gray">
            <a:xfrm>
              <a:off x="3286249" y="2057400"/>
              <a:ext cx="642938" cy="64293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9478" name="Oval 72"/>
            <p:cNvSpPr>
              <a:spLocks noChangeArrowheads="1"/>
            </p:cNvSpPr>
            <p:nvPr/>
          </p:nvSpPr>
          <p:spPr bwMode="gray">
            <a:xfrm>
              <a:off x="3292599" y="2062163"/>
              <a:ext cx="622300" cy="6223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79" name="Oval 73"/>
            <p:cNvSpPr>
              <a:spLocks noChangeArrowheads="1"/>
            </p:cNvSpPr>
            <p:nvPr/>
          </p:nvSpPr>
          <p:spPr bwMode="gray">
            <a:xfrm>
              <a:off x="3300537" y="2065338"/>
              <a:ext cx="608012" cy="60801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80" name="Oval 74"/>
            <p:cNvSpPr>
              <a:spLocks noChangeArrowheads="1"/>
            </p:cNvSpPr>
            <p:nvPr/>
          </p:nvSpPr>
          <p:spPr bwMode="gray">
            <a:xfrm>
              <a:off x="3306887" y="2071688"/>
              <a:ext cx="577850" cy="56673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81" name="Oval 75"/>
            <p:cNvSpPr>
              <a:spLocks noChangeArrowheads="1"/>
            </p:cNvSpPr>
            <p:nvPr/>
          </p:nvSpPr>
          <p:spPr bwMode="gray">
            <a:xfrm>
              <a:off x="3341812" y="2087563"/>
              <a:ext cx="512762" cy="4603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482" name="Text Box 76"/>
            <p:cNvSpPr txBox="1">
              <a:spLocks noChangeArrowheads="1"/>
            </p:cNvSpPr>
            <p:nvPr/>
          </p:nvSpPr>
          <p:spPr bwMode="gray">
            <a:xfrm>
              <a:off x="3424362" y="2149475"/>
              <a:ext cx="3540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altLang="zh-CN">
                <a:latin typeface="Arial" charset="0"/>
              </a:endParaRPr>
            </a:p>
          </p:txBody>
        </p:sp>
      </p:grpSp>
      <p:grpSp>
        <p:nvGrpSpPr>
          <p:cNvPr id="19469" name="Group 4"/>
          <p:cNvGrpSpPr>
            <a:grpSpLocks/>
          </p:cNvGrpSpPr>
          <p:nvPr/>
        </p:nvGrpSpPr>
        <p:grpSpPr bwMode="auto">
          <a:xfrm>
            <a:off x="5019675" y="3465513"/>
            <a:ext cx="3297238" cy="1909762"/>
            <a:chOff x="3982" y="10502"/>
            <a:chExt cx="2629" cy="1521"/>
          </a:xfrm>
        </p:grpSpPr>
        <p:sp>
          <p:nvSpPr>
            <p:cNvPr id="19470" name="Oval 5"/>
            <p:cNvSpPr>
              <a:spLocks noChangeArrowheads="1"/>
            </p:cNvSpPr>
            <p:nvPr/>
          </p:nvSpPr>
          <p:spPr bwMode="auto">
            <a:xfrm>
              <a:off x="4825" y="11074"/>
              <a:ext cx="692" cy="69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9471" name="Picture 6" descr="3-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0706"/>
              <a:ext cx="435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7" descr="单刀开关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6" y="10706"/>
              <a:ext cx="886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8" descr="电珠灯座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5" y="11330"/>
              <a:ext cx="1138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Freeform 9"/>
            <p:cNvSpPr>
              <a:spLocks/>
            </p:cNvSpPr>
            <p:nvPr/>
          </p:nvSpPr>
          <p:spPr bwMode="auto">
            <a:xfrm>
              <a:off x="4215" y="11516"/>
              <a:ext cx="703" cy="507"/>
            </a:xfrm>
            <a:custGeom>
              <a:avLst/>
              <a:gdLst>
                <a:gd name="T0" fmla="*/ 0 w 1195"/>
                <a:gd name="T1" fmla="*/ 0 h 861"/>
                <a:gd name="T2" fmla="*/ 49 w 1195"/>
                <a:gd name="T3" fmla="*/ 161 h 861"/>
                <a:gd name="T4" fmla="*/ 220 w 1195"/>
                <a:gd name="T5" fmla="*/ 92 h 861"/>
                <a:gd name="T6" fmla="*/ 244 w 1195"/>
                <a:gd name="T7" fmla="*/ 80 h 8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5" h="861">
                  <a:moveTo>
                    <a:pt x="0" y="0"/>
                  </a:moveTo>
                  <a:cubicBezTo>
                    <a:pt x="29" y="355"/>
                    <a:pt x="59" y="711"/>
                    <a:pt x="239" y="786"/>
                  </a:cubicBezTo>
                  <a:cubicBezTo>
                    <a:pt x="419" y="861"/>
                    <a:pt x="920" y="516"/>
                    <a:pt x="1079" y="451"/>
                  </a:cubicBezTo>
                  <a:lnTo>
                    <a:pt x="1195" y="393"/>
                  </a:lnTo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10"/>
            <p:cNvSpPr>
              <a:spLocks/>
            </p:cNvSpPr>
            <p:nvPr/>
          </p:nvSpPr>
          <p:spPr bwMode="auto">
            <a:xfrm>
              <a:off x="4203" y="10502"/>
              <a:ext cx="1687" cy="578"/>
            </a:xfrm>
            <a:custGeom>
              <a:avLst/>
              <a:gdLst>
                <a:gd name="T0" fmla="*/ 0 w 2868"/>
                <a:gd name="T1" fmla="*/ 93 h 983"/>
                <a:gd name="T2" fmla="*/ 195 w 2868"/>
                <a:gd name="T3" fmla="*/ 14 h 983"/>
                <a:gd name="T4" fmla="*/ 292 w 2868"/>
                <a:gd name="T5" fmla="*/ 173 h 983"/>
                <a:gd name="T6" fmla="*/ 584 w 2868"/>
                <a:gd name="T7" fmla="*/ 173 h 9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68" h="983">
                  <a:moveTo>
                    <a:pt x="0" y="459"/>
                  </a:moveTo>
                  <a:cubicBezTo>
                    <a:pt x="358" y="229"/>
                    <a:pt x="717" y="0"/>
                    <a:pt x="956" y="66"/>
                  </a:cubicBezTo>
                  <a:cubicBezTo>
                    <a:pt x="1195" y="132"/>
                    <a:pt x="1115" y="721"/>
                    <a:pt x="1434" y="852"/>
                  </a:cubicBezTo>
                  <a:cubicBezTo>
                    <a:pt x="1753" y="983"/>
                    <a:pt x="2310" y="917"/>
                    <a:pt x="2868" y="852"/>
                  </a:cubicBezTo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11"/>
            <p:cNvSpPr>
              <a:spLocks/>
            </p:cNvSpPr>
            <p:nvPr/>
          </p:nvSpPr>
          <p:spPr bwMode="auto">
            <a:xfrm>
              <a:off x="5476" y="11030"/>
              <a:ext cx="1135" cy="805"/>
            </a:xfrm>
            <a:custGeom>
              <a:avLst/>
              <a:gdLst>
                <a:gd name="T0" fmla="*/ 0 w 1929"/>
                <a:gd name="T1" fmla="*/ 239 h 1369"/>
                <a:gd name="T2" fmla="*/ 341 w 1929"/>
                <a:gd name="T3" fmla="*/ 239 h 1369"/>
                <a:gd name="T4" fmla="*/ 313 w 1929"/>
                <a:gd name="T5" fmla="*/ 9 h 1369"/>
                <a:gd name="T6" fmla="*/ 292 w 1929"/>
                <a:gd name="T7" fmla="*/ 0 h 1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9" h="1369">
                  <a:moveTo>
                    <a:pt x="0" y="1179"/>
                  </a:moveTo>
                  <a:cubicBezTo>
                    <a:pt x="708" y="1274"/>
                    <a:pt x="1417" y="1369"/>
                    <a:pt x="1673" y="1179"/>
                  </a:cubicBezTo>
                  <a:cubicBezTo>
                    <a:pt x="1929" y="989"/>
                    <a:pt x="1577" y="238"/>
                    <a:pt x="1537" y="42"/>
                  </a:cubicBezTo>
                  <a:lnTo>
                    <a:pt x="1434" y="0"/>
                  </a:lnTo>
                </a:path>
              </a:pathLst>
            </a:custGeom>
            <a:noFill/>
            <a:ln w="412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0" y="16287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导体中的电荷向一定方向移动，就会形成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电流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971550" y="2565400"/>
            <a:ext cx="7646988" cy="3632200"/>
            <a:chOff x="612" y="1616"/>
            <a:chExt cx="4817" cy="2288"/>
          </a:xfrm>
        </p:grpSpPr>
        <p:sp>
          <p:nvSpPr>
            <p:cNvPr id="3081" name="Text Box 16"/>
            <p:cNvSpPr txBox="1">
              <a:spLocks noChangeArrowheads="1"/>
            </p:cNvSpPr>
            <p:nvPr/>
          </p:nvSpPr>
          <p:spPr bwMode="auto">
            <a:xfrm>
              <a:off x="3560" y="3566"/>
              <a:ext cx="13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缆车运行图</a:t>
              </a:r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612" y="1752"/>
              <a:ext cx="2177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dirty="0"/>
                <a:t>       </a:t>
              </a:r>
              <a:r>
                <a:rPr lang="zh-CN" altLang="en-US" sz="2400" dirty="0">
                  <a:solidFill>
                    <a:schemeClr val="tx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电荷本身就存在于组成电路的所有导线中，它们就像缆车运行图中缆绳上的缆车，电路一接通，导线上所有的自由电荷都同时开始流动。 </a:t>
              </a:r>
            </a:p>
          </p:txBody>
        </p:sp>
        <p:pic>
          <p:nvPicPr>
            <p:cNvPr id="3083" name="Picture 29" descr="2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616"/>
              <a:ext cx="2458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电流的大小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708400" y="5224463"/>
            <a:ext cx="417671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</a:rPr>
              <a:t>1kA = 10</a:t>
            </a:r>
            <a:r>
              <a:rPr lang="en-US" altLang="zh-CN" sz="2800" baseline="30000" dirty="0">
                <a:latin typeface="+mn-lt"/>
              </a:rPr>
              <a:t>3 </a:t>
            </a:r>
            <a:r>
              <a:rPr lang="en-US" altLang="zh-CN" sz="2800" dirty="0">
                <a:latin typeface="+mn-lt"/>
              </a:rPr>
              <a:t>A</a:t>
            </a:r>
          </a:p>
          <a:p>
            <a:pPr>
              <a:defRPr/>
            </a:pPr>
            <a:r>
              <a:rPr lang="en-US" altLang="zh-CN" sz="2800" dirty="0">
                <a:latin typeface="+mn-lt"/>
              </a:rPr>
              <a:t>1mA = 10</a:t>
            </a:r>
            <a:r>
              <a:rPr lang="en-US" altLang="zh-CN" sz="2800" baseline="30000" dirty="0">
                <a:latin typeface="+mn-lt"/>
              </a:rPr>
              <a:t>-3</a:t>
            </a:r>
            <a:r>
              <a:rPr lang="en-US" altLang="zh-CN" sz="2800" dirty="0">
                <a:latin typeface="+mn-lt"/>
              </a:rPr>
              <a:t> A</a:t>
            </a:r>
          </a:p>
          <a:p>
            <a:pPr>
              <a:defRPr/>
            </a:pPr>
            <a:r>
              <a:rPr lang="en-US" altLang="zh-CN" sz="2800" dirty="0">
                <a:latin typeface="+mn-lt"/>
              </a:rPr>
              <a:t>1μA = 10</a:t>
            </a:r>
            <a:r>
              <a:rPr lang="en-US" altLang="zh-CN" sz="2800" baseline="30000" dirty="0">
                <a:latin typeface="+mn-lt"/>
              </a:rPr>
              <a:t>-3 </a:t>
            </a:r>
            <a:r>
              <a:rPr lang="en-US" altLang="zh-CN" sz="2800" dirty="0">
                <a:latin typeface="+mn-lt"/>
              </a:rPr>
              <a:t>mA = 10</a:t>
            </a:r>
            <a:r>
              <a:rPr lang="en-US" altLang="zh-CN" sz="2800" baseline="30000" dirty="0">
                <a:latin typeface="+mn-lt"/>
              </a:rPr>
              <a:t>-6</a:t>
            </a:r>
            <a:r>
              <a:rPr lang="en-US" altLang="zh-CN" sz="2800" dirty="0">
                <a:latin typeface="+mn-lt"/>
              </a:rPr>
              <a:t> A </a:t>
            </a:r>
          </a:p>
        </p:txBody>
      </p:sp>
      <p:sp>
        <p:nvSpPr>
          <p:cNvPr id="16" name="Rectangle 23"/>
          <p:cNvSpPr txBox="1">
            <a:spLocks noRot="1" noChangeArrowheads="1"/>
          </p:cNvSpPr>
          <p:nvPr/>
        </p:nvSpPr>
        <p:spPr bwMode="auto">
          <a:xfrm>
            <a:off x="468313" y="1916113"/>
            <a:ext cx="83518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电流的大小用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电流强度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来描述。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电流强度：每秒通过导体任一横截面的电荷的量。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电流强度简称电流，用字母 </a:t>
            </a:r>
            <a:r>
              <a:rPr lang="en-US" altLang="zh-CN" b="1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表示，单位名称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安培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，符号为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安培表示在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秒钟内，通过导线截面的电量为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库。</a:t>
            </a:r>
          </a:p>
          <a:p>
            <a:pPr>
              <a:lnSpc>
                <a:spcPct val="90000"/>
              </a:lnSpc>
              <a:defRPr/>
            </a:pPr>
            <a:endParaRPr lang="en-US" altLang="zh-CN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87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5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875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5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常见电器的电流大小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0" y="2262188"/>
            <a:ext cx="15843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it-IT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收音机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it-IT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～</a:t>
            </a:r>
            <a:r>
              <a:rPr lang="it-IT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100mA</a:t>
            </a:r>
            <a:endParaRPr lang="en-US" altLang="zh-CN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5" descr="计算器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51113"/>
            <a:ext cx="20383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收音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58950"/>
            <a:ext cx="17653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7" descr="17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89175"/>
            <a:ext cx="25193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电风扇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771900"/>
            <a:ext cx="18700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0" descr="电动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33850"/>
            <a:ext cx="29527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84213" y="1901825"/>
            <a:ext cx="151288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计算器</a:t>
            </a:r>
            <a:r>
              <a:rPr lang="en-US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130μA</a:t>
            </a:r>
            <a:r>
              <a:rPr lang="zh-CN" altLang="en-US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左右</a:t>
            </a:r>
            <a:r>
              <a:rPr lang="zh-CN" altLang="en-US" sz="280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443663" y="2262188"/>
            <a:ext cx="15494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30W</a:t>
            </a:r>
            <a:r>
              <a:rPr lang="zh-CN" altLang="it-IT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日光灯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130 mA</a:t>
            </a:r>
            <a:endParaRPr lang="en-US" altLang="zh-CN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900113" y="5141913"/>
            <a:ext cx="15128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70W电风扇</a:t>
            </a:r>
            <a:endParaRPr lang="zh-CN" altLang="en-US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约320mA</a:t>
            </a:r>
            <a:endParaRPr lang="en-US" altLang="zh-CN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7235825" y="5575300"/>
            <a:ext cx="15128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普通电动机</a:t>
            </a:r>
            <a:endParaRPr lang="zh-CN" altLang="en-US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zh-CN" b="1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rPr>
              <a:t>9.5～16.4A</a:t>
            </a:r>
            <a:endParaRPr lang="en-US" altLang="zh-CN" b="1">
              <a:solidFill>
                <a:srgbClr val="8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一、电流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"/>
          <p:cNvSpPr txBox="1">
            <a:spLocks noRot="1" noChangeArrowheads="1"/>
          </p:cNvSpPr>
          <p:nvPr/>
        </p:nvSpPr>
        <p:spPr bwMode="auto">
          <a:xfrm>
            <a:off x="301625" y="1125538"/>
            <a:ext cx="85407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电流的方向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  <p:sp>
        <p:nvSpPr>
          <p:cNvPr id="24" name="Rectangle 4"/>
          <p:cNvSpPr txBox="1">
            <a:spLocks noRot="1" noChangeArrowheads="1"/>
          </p:cNvSpPr>
          <p:nvPr/>
        </p:nvSpPr>
        <p:spPr bwMode="auto">
          <a:xfrm>
            <a:off x="250825" y="2060575"/>
            <a:ext cx="84248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物理学上规定，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正电荷定向移动的方向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为电流的方向。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如果电流的大小和方向不随时间变化，称为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稳恒电流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直流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，用符号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来表示。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如果电流的大小和方向都随时间变化，称为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交变电流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交流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，用符号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表示。</a:t>
            </a:r>
          </a:p>
          <a:p>
            <a:pPr>
              <a:lnSpc>
                <a:spcPct val="120000"/>
              </a:lnSpc>
              <a:defRPr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二、电位、电压和电动势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4"/>
          <p:cNvSpPr txBox="1">
            <a:spLocks noRot="1" noChangeArrowheads="1"/>
          </p:cNvSpPr>
          <p:nvPr/>
        </p:nvSpPr>
        <p:spPr bwMode="auto">
          <a:xfrm>
            <a:off x="250825" y="1341438"/>
            <a:ext cx="84248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电位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高低决定于物体带电的正负和带电的多少。带正电物体的电位叫做正电位，所带正电越多，电位越高；带负电物体的电位叫做负电位，所带负电越多，电位越低。规定大地的电位是零，正电位比大地电位高，负电位比大地电位低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电路中，任意两点间的电位差称为这两点的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电压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。电压越大，电流也越大。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二、电位、电压和电动势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Rectangle 4"/>
          <p:cNvSpPr txBox="1">
            <a:spLocks noRot="1" noChangeArrowheads="1"/>
          </p:cNvSpPr>
          <p:nvPr/>
        </p:nvSpPr>
        <p:spPr bwMode="auto">
          <a:xfrm>
            <a:off x="250825" y="1341438"/>
            <a:ext cx="84978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水流的道理相似，导体两端间必须有电位差，才能迫使自由电子朝着一定的方向运动。如图所示，正负两个带电体接通以后，在电压的作用下，电流就会从电位高的那个带电体通过电流表，流到电位低的那个带电体，使电流表的指针偏转。两个带电体的电位相等以后，电压就消失，电流也就停止。</a:t>
            </a:r>
          </a:p>
          <a:p>
            <a:pPr marL="0" indent="0">
              <a:buFont typeface="Arial" charset="0"/>
              <a:buNone/>
              <a:defRPr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>
            <a:off x="3348038" y="5262563"/>
            <a:ext cx="2530475" cy="0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00" name="Group 6"/>
          <p:cNvGrpSpPr>
            <a:grpSpLocks/>
          </p:cNvGrpSpPr>
          <p:nvPr/>
        </p:nvGrpSpPr>
        <p:grpSpPr bwMode="auto">
          <a:xfrm>
            <a:off x="2195513" y="4338638"/>
            <a:ext cx="1706562" cy="2011362"/>
            <a:chOff x="2681" y="4502"/>
            <a:chExt cx="1772" cy="2088"/>
          </a:xfrm>
        </p:grpSpPr>
        <p:sp>
          <p:nvSpPr>
            <p:cNvPr id="8222" name="Rectangle 7"/>
            <p:cNvSpPr>
              <a:spLocks noChangeArrowheads="1"/>
            </p:cNvSpPr>
            <p:nvPr/>
          </p:nvSpPr>
          <p:spPr bwMode="auto">
            <a:xfrm>
              <a:off x="3374" y="6016"/>
              <a:ext cx="239" cy="393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Rectangle 8"/>
            <p:cNvSpPr>
              <a:spLocks noChangeArrowheads="1"/>
            </p:cNvSpPr>
            <p:nvPr/>
          </p:nvSpPr>
          <p:spPr bwMode="auto">
            <a:xfrm>
              <a:off x="2896" y="6409"/>
              <a:ext cx="1195" cy="1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Oval 9"/>
            <p:cNvSpPr>
              <a:spLocks noChangeArrowheads="1"/>
            </p:cNvSpPr>
            <p:nvPr/>
          </p:nvSpPr>
          <p:spPr bwMode="auto">
            <a:xfrm>
              <a:off x="2896" y="4837"/>
              <a:ext cx="1195" cy="11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Text Box 10"/>
            <p:cNvSpPr txBox="1">
              <a:spLocks noChangeArrowheads="1"/>
            </p:cNvSpPr>
            <p:nvPr/>
          </p:nvSpPr>
          <p:spPr bwMode="auto">
            <a:xfrm>
              <a:off x="2869" y="5704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26" name="Text Box 11"/>
            <p:cNvSpPr txBox="1">
              <a:spLocks noChangeArrowheads="1"/>
            </p:cNvSpPr>
            <p:nvPr/>
          </p:nvSpPr>
          <p:spPr bwMode="auto">
            <a:xfrm>
              <a:off x="2704" y="5412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27" name="Text Box 12"/>
            <p:cNvSpPr txBox="1">
              <a:spLocks noChangeArrowheads="1"/>
            </p:cNvSpPr>
            <p:nvPr/>
          </p:nvSpPr>
          <p:spPr bwMode="auto">
            <a:xfrm>
              <a:off x="2681" y="5007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2874" y="4685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29" name="Text Box 14"/>
            <p:cNvSpPr txBox="1">
              <a:spLocks noChangeArrowheads="1"/>
            </p:cNvSpPr>
            <p:nvPr/>
          </p:nvSpPr>
          <p:spPr bwMode="auto">
            <a:xfrm>
              <a:off x="3183" y="4518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30" name="Text Box 15"/>
            <p:cNvSpPr txBox="1">
              <a:spLocks noChangeArrowheads="1"/>
            </p:cNvSpPr>
            <p:nvPr/>
          </p:nvSpPr>
          <p:spPr bwMode="auto">
            <a:xfrm>
              <a:off x="3463" y="4502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31" name="Text Box 16"/>
            <p:cNvSpPr txBox="1">
              <a:spLocks noChangeArrowheads="1"/>
            </p:cNvSpPr>
            <p:nvPr/>
          </p:nvSpPr>
          <p:spPr bwMode="auto">
            <a:xfrm>
              <a:off x="3728" y="4560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32" name="Text Box 17"/>
            <p:cNvSpPr txBox="1">
              <a:spLocks noChangeArrowheads="1"/>
            </p:cNvSpPr>
            <p:nvPr/>
          </p:nvSpPr>
          <p:spPr bwMode="auto">
            <a:xfrm>
              <a:off x="4011" y="4758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33" name="Text Box 18"/>
            <p:cNvSpPr txBox="1">
              <a:spLocks noChangeArrowheads="1"/>
            </p:cNvSpPr>
            <p:nvPr/>
          </p:nvSpPr>
          <p:spPr bwMode="auto">
            <a:xfrm>
              <a:off x="4213" y="4977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34" name="Text Box 19"/>
            <p:cNvSpPr txBox="1">
              <a:spLocks noChangeArrowheads="1"/>
            </p:cNvSpPr>
            <p:nvPr/>
          </p:nvSpPr>
          <p:spPr bwMode="auto">
            <a:xfrm>
              <a:off x="4215" y="5354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  <p:sp>
          <p:nvSpPr>
            <p:cNvPr id="8235" name="Text Box 20"/>
            <p:cNvSpPr txBox="1">
              <a:spLocks noChangeArrowheads="1"/>
            </p:cNvSpPr>
            <p:nvPr/>
          </p:nvSpPr>
          <p:spPr bwMode="auto">
            <a:xfrm>
              <a:off x="4046" y="5653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+</a:t>
              </a:r>
              <a:endParaRPr lang="en-US" altLang="zh-CN"/>
            </a:p>
          </p:txBody>
        </p:sp>
      </p:grpSp>
      <p:grpSp>
        <p:nvGrpSpPr>
          <p:cNvPr id="8201" name="Group 21"/>
          <p:cNvGrpSpPr>
            <a:grpSpLocks/>
          </p:cNvGrpSpPr>
          <p:nvPr/>
        </p:nvGrpSpPr>
        <p:grpSpPr bwMode="auto">
          <a:xfrm>
            <a:off x="5529263" y="4322763"/>
            <a:ext cx="1706562" cy="2011362"/>
            <a:chOff x="2681" y="4502"/>
            <a:chExt cx="1772" cy="2088"/>
          </a:xfrm>
        </p:grpSpPr>
        <p:sp>
          <p:nvSpPr>
            <p:cNvPr id="8208" name="Rectangle 22"/>
            <p:cNvSpPr>
              <a:spLocks noChangeArrowheads="1"/>
            </p:cNvSpPr>
            <p:nvPr/>
          </p:nvSpPr>
          <p:spPr bwMode="auto">
            <a:xfrm>
              <a:off x="3374" y="6016"/>
              <a:ext cx="239" cy="393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Rectangle 23"/>
            <p:cNvSpPr>
              <a:spLocks noChangeArrowheads="1"/>
            </p:cNvSpPr>
            <p:nvPr/>
          </p:nvSpPr>
          <p:spPr bwMode="auto">
            <a:xfrm>
              <a:off x="2896" y="6409"/>
              <a:ext cx="1195" cy="1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Oval 24"/>
            <p:cNvSpPr>
              <a:spLocks noChangeArrowheads="1"/>
            </p:cNvSpPr>
            <p:nvPr/>
          </p:nvSpPr>
          <p:spPr bwMode="auto">
            <a:xfrm>
              <a:off x="2896" y="4837"/>
              <a:ext cx="1195" cy="11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2700000" scaled="1"/>
            </a:gra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Text Box 25"/>
            <p:cNvSpPr txBox="1">
              <a:spLocks noChangeArrowheads="1"/>
            </p:cNvSpPr>
            <p:nvPr/>
          </p:nvSpPr>
          <p:spPr bwMode="auto">
            <a:xfrm>
              <a:off x="2869" y="5704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2" name="Text Box 26"/>
            <p:cNvSpPr txBox="1">
              <a:spLocks noChangeArrowheads="1"/>
            </p:cNvSpPr>
            <p:nvPr/>
          </p:nvSpPr>
          <p:spPr bwMode="auto">
            <a:xfrm>
              <a:off x="2704" y="5412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3" name="Text Box 27"/>
            <p:cNvSpPr txBox="1">
              <a:spLocks noChangeArrowheads="1"/>
            </p:cNvSpPr>
            <p:nvPr/>
          </p:nvSpPr>
          <p:spPr bwMode="auto">
            <a:xfrm>
              <a:off x="2681" y="5007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4" name="Text Box 28"/>
            <p:cNvSpPr txBox="1">
              <a:spLocks noChangeArrowheads="1"/>
            </p:cNvSpPr>
            <p:nvPr/>
          </p:nvSpPr>
          <p:spPr bwMode="auto">
            <a:xfrm>
              <a:off x="2874" y="4685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5" name="Text Box 29"/>
            <p:cNvSpPr txBox="1">
              <a:spLocks noChangeArrowheads="1"/>
            </p:cNvSpPr>
            <p:nvPr/>
          </p:nvSpPr>
          <p:spPr bwMode="auto">
            <a:xfrm>
              <a:off x="3183" y="4518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6" name="Text Box 30"/>
            <p:cNvSpPr txBox="1">
              <a:spLocks noChangeArrowheads="1"/>
            </p:cNvSpPr>
            <p:nvPr/>
          </p:nvSpPr>
          <p:spPr bwMode="auto">
            <a:xfrm>
              <a:off x="3463" y="4502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7" name="Text Box 31"/>
            <p:cNvSpPr txBox="1">
              <a:spLocks noChangeArrowheads="1"/>
            </p:cNvSpPr>
            <p:nvPr/>
          </p:nvSpPr>
          <p:spPr bwMode="auto">
            <a:xfrm>
              <a:off x="3728" y="4560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8" name="Text Box 32"/>
            <p:cNvSpPr txBox="1">
              <a:spLocks noChangeArrowheads="1"/>
            </p:cNvSpPr>
            <p:nvPr/>
          </p:nvSpPr>
          <p:spPr bwMode="auto">
            <a:xfrm>
              <a:off x="4011" y="4758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19" name="Text Box 33"/>
            <p:cNvSpPr txBox="1">
              <a:spLocks noChangeArrowheads="1"/>
            </p:cNvSpPr>
            <p:nvPr/>
          </p:nvSpPr>
          <p:spPr bwMode="auto">
            <a:xfrm>
              <a:off x="4213" y="4977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20" name="Text Box 34"/>
            <p:cNvSpPr txBox="1">
              <a:spLocks noChangeArrowheads="1"/>
            </p:cNvSpPr>
            <p:nvPr/>
          </p:nvSpPr>
          <p:spPr bwMode="auto">
            <a:xfrm>
              <a:off x="4215" y="5354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  <p:sp>
          <p:nvSpPr>
            <p:cNvPr id="8221" name="Text Box 35"/>
            <p:cNvSpPr txBox="1">
              <a:spLocks noChangeArrowheads="1"/>
            </p:cNvSpPr>
            <p:nvPr/>
          </p:nvSpPr>
          <p:spPr bwMode="auto">
            <a:xfrm>
              <a:off x="4046" y="5653"/>
              <a:ext cx="23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/>
              <a:r>
                <a:rPr lang="en-US" altLang="zh-CN" sz="700">
                  <a:latin typeface="Times New Roman" pitchFamily="18" charset="0"/>
                </a:rPr>
                <a:t>-</a:t>
              </a:r>
              <a:endParaRPr lang="en-US" altLang="zh-CN"/>
            </a:p>
          </p:txBody>
        </p:sp>
      </p:grpSp>
      <p:sp>
        <p:nvSpPr>
          <p:cNvPr id="8202" name="Oval 36"/>
          <p:cNvSpPr>
            <a:spLocks noChangeArrowheads="1"/>
          </p:cNvSpPr>
          <p:nvPr/>
        </p:nvSpPr>
        <p:spPr bwMode="auto">
          <a:xfrm>
            <a:off x="4473575" y="5040313"/>
            <a:ext cx="460375" cy="460375"/>
          </a:xfrm>
          <a:prstGeom prst="ellipse">
            <a:avLst/>
          </a:prstGeom>
          <a:solidFill>
            <a:srgbClr val="FFFF99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zh-CN" sz="2400">
                <a:latin typeface="Times New Roman" pitchFamily="18" charset="0"/>
              </a:rPr>
              <a:t>A</a:t>
            </a:r>
            <a:endParaRPr lang="en-US" altLang="zh-CN" sz="2400"/>
          </a:p>
        </p:txBody>
      </p:sp>
      <p:sp>
        <p:nvSpPr>
          <p:cNvPr id="8203" name="Text Box 37"/>
          <p:cNvSpPr txBox="1">
            <a:spLocks noChangeArrowheads="1"/>
          </p:cNvSpPr>
          <p:nvPr/>
        </p:nvSpPr>
        <p:spPr bwMode="auto">
          <a:xfrm>
            <a:off x="2673350" y="5045075"/>
            <a:ext cx="690563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800000"/>
                </a:solidFill>
                <a:latin typeface="Times New Roman" pitchFamily="18" charset="0"/>
                <a:ea typeface="黑体" pitchFamily="2" charset="-122"/>
              </a:rPr>
              <a:t>高电位</a:t>
            </a:r>
            <a:endParaRPr lang="zh-CN" altLang="en-US" b="1">
              <a:solidFill>
                <a:srgbClr val="800000"/>
              </a:solidFill>
              <a:ea typeface="黑体" pitchFamily="2" charset="-122"/>
            </a:endParaRPr>
          </a:p>
        </p:txBody>
      </p:sp>
      <p:sp>
        <p:nvSpPr>
          <p:cNvPr id="8204" name="Text Box 38"/>
          <p:cNvSpPr txBox="1">
            <a:spLocks noChangeArrowheads="1"/>
          </p:cNvSpPr>
          <p:nvPr/>
        </p:nvSpPr>
        <p:spPr bwMode="auto">
          <a:xfrm>
            <a:off x="5980113" y="5075238"/>
            <a:ext cx="8302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800000"/>
                </a:solidFill>
                <a:latin typeface="Times New Roman" pitchFamily="18" charset="0"/>
                <a:ea typeface="黑体" pitchFamily="2" charset="-122"/>
              </a:rPr>
              <a:t>低电位</a:t>
            </a:r>
          </a:p>
        </p:txBody>
      </p:sp>
      <p:sp>
        <p:nvSpPr>
          <p:cNvPr id="8205" name="Text Box 39"/>
          <p:cNvSpPr txBox="1">
            <a:spLocks noChangeArrowheads="1"/>
          </p:cNvSpPr>
          <p:nvPr/>
        </p:nvSpPr>
        <p:spPr bwMode="auto">
          <a:xfrm>
            <a:off x="4368800" y="4652963"/>
            <a:ext cx="8509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800000"/>
                </a:solidFill>
                <a:latin typeface="Times New Roman" pitchFamily="18" charset="0"/>
                <a:ea typeface="黑体" pitchFamily="2" charset="-122"/>
              </a:rPr>
              <a:t>电流表</a:t>
            </a:r>
          </a:p>
        </p:txBody>
      </p:sp>
      <p:sp>
        <p:nvSpPr>
          <p:cNvPr id="8206" name="Line 40"/>
          <p:cNvSpPr>
            <a:spLocks noChangeShapeType="1"/>
          </p:cNvSpPr>
          <p:nvPr/>
        </p:nvSpPr>
        <p:spPr bwMode="auto">
          <a:xfrm>
            <a:off x="4284663" y="5607050"/>
            <a:ext cx="7921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7" name="Text Box 41"/>
          <p:cNvSpPr txBox="1">
            <a:spLocks noChangeArrowheads="1"/>
          </p:cNvSpPr>
          <p:nvPr/>
        </p:nvSpPr>
        <p:spPr bwMode="auto">
          <a:xfrm>
            <a:off x="4537075" y="5713413"/>
            <a:ext cx="611188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 eaLnBrk="1" hangingPunct="1"/>
            <a:r>
              <a:rPr lang="zh-CN" altLang="en-US" b="1">
                <a:solidFill>
                  <a:srgbClr val="800000"/>
                </a:solidFill>
                <a:latin typeface="Times New Roman" pitchFamily="18" charset="0"/>
                <a:ea typeface="黑体" pitchFamily="2" charset="-122"/>
              </a:rPr>
              <a:t>电流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二、电位、电压和电动势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Rectangle 3"/>
          <p:cNvSpPr txBox="1">
            <a:spLocks noRot="1" noChangeArrowheads="1"/>
          </p:cNvSpPr>
          <p:nvPr/>
        </p:nvSpPr>
        <p:spPr bwMode="auto">
          <a:xfrm>
            <a:off x="301625" y="1557338"/>
            <a:ext cx="8540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电压用字母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en-US" altLang="zh-CN" sz="2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表示。电压的单位是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伏特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，简称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伏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，用符号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表示。</a:t>
            </a:r>
          </a:p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换算关系：</a:t>
            </a:r>
            <a:r>
              <a:rPr lang="en-US" altLang="zh-CN" sz="2800" dirty="0" smtClean="0">
                <a:ea typeface="微软雅黑" pitchFamily="34" charset="-122"/>
              </a:rPr>
              <a:t>l kV = 10</a:t>
            </a:r>
            <a:r>
              <a:rPr lang="en-US" altLang="zh-CN" sz="2800" baseline="30000" dirty="0" smtClean="0">
                <a:ea typeface="微软雅黑" pitchFamily="34" charset="-122"/>
              </a:rPr>
              <a:t>3</a:t>
            </a:r>
            <a:r>
              <a:rPr lang="en-US" altLang="zh-CN" sz="2800" dirty="0" smtClean="0">
                <a:ea typeface="微软雅黑" pitchFamily="34" charset="-122"/>
              </a:rPr>
              <a:t> V</a:t>
            </a:r>
            <a:r>
              <a:rPr lang="zh-CN" altLang="en-US" sz="2800" dirty="0" smtClean="0">
                <a:ea typeface="微软雅黑" pitchFamily="34" charset="-122"/>
              </a:rPr>
              <a:t>；</a:t>
            </a:r>
            <a:r>
              <a:rPr lang="en-US" altLang="zh-CN" sz="2800" dirty="0" smtClean="0">
                <a:ea typeface="微软雅黑" pitchFamily="34" charset="-122"/>
              </a:rPr>
              <a:t>l mV= 10</a:t>
            </a:r>
            <a:r>
              <a:rPr lang="en-US" altLang="zh-CN" sz="2800" baseline="30000" dirty="0" smtClean="0">
                <a:ea typeface="微软雅黑" pitchFamily="34" charset="-122"/>
              </a:rPr>
              <a:t>-3</a:t>
            </a:r>
            <a:r>
              <a:rPr lang="en-US" altLang="zh-CN" sz="2800" dirty="0" smtClean="0">
                <a:ea typeface="微软雅黑" pitchFamily="34" charset="-122"/>
              </a:rPr>
              <a:t> V</a:t>
            </a:r>
            <a:endParaRPr lang="en-US" altLang="zh-CN" sz="2800" dirty="0">
              <a:ea typeface="微软雅黑" pitchFamily="34" charset="-122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124075" y="3573463"/>
            <a:ext cx="16557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800000"/>
                </a:solidFill>
                <a:latin typeface="宋体" pitchFamily="2" charset="-122"/>
              </a:rPr>
              <a:t>一节干电池的电压一般是</a:t>
            </a:r>
            <a:r>
              <a:rPr lang="en-US" altLang="zh-CN" sz="2000" b="1">
                <a:solidFill>
                  <a:srgbClr val="800000"/>
                </a:solidFill>
                <a:latin typeface="宋体" pitchFamily="2" charset="-122"/>
              </a:rPr>
              <a:t>1.5V</a:t>
            </a:r>
          </a:p>
        </p:txBody>
      </p:sp>
      <p:pic>
        <p:nvPicPr>
          <p:cNvPr id="49" name="Picture 5" descr="batte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00438"/>
            <a:ext cx="109696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照明用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38989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555875" y="5307013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800000"/>
                </a:solidFill>
                <a:latin typeface="宋体" pitchFamily="2" charset="-122"/>
              </a:rPr>
              <a:t>我国家庭照明电路的电压是</a:t>
            </a:r>
            <a:r>
              <a:rPr lang="en-US" altLang="zh-CN" sz="2000" b="1">
                <a:solidFill>
                  <a:srgbClr val="800000"/>
                </a:solidFill>
                <a:latin typeface="宋体" pitchFamily="2" charset="-122"/>
              </a:rPr>
              <a:t>220V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16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16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二、电位、电压和电动势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01625" y="1557338"/>
            <a:ext cx="8540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电位高低的表示方法：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684213" y="2276475"/>
            <a:ext cx="7988300" cy="3086100"/>
            <a:chOff x="431" y="1434"/>
            <a:chExt cx="5032" cy="1944"/>
          </a:xfrm>
        </p:grpSpPr>
        <p:sp>
          <p:nvSpPr>
            <p:cNvPr id="10248" name="Text Box 4"/>
            <p:cNvSpPr txBox="1">
              <a:spLocks noChangeArrowheads="1"/>
            </p:cNvSpPr>
            <p:nvPr/>
          </p:nvSpPr>
          <p:spPr bwMode="auto">
            <a:xfrm>
              <a:off x="657" y="1434"/>
              <a:ext cx="188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(a)</a:t>
              </a:r>
              <a:r>
                <a:rPr lang="zh-CN" altLang="en-US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用</a:t>
              </a:r>
              <a:r>
                <a:rPr lang="en-US" altLang="zh-CN" sz="2400" i="1">
                  <a:solidFill>
                    <a:srgbClr val="800000"/>
                  </a:solidFill>
                  <a:latin typeface="Times New Roman" pitchFamily="18" charset="0"/>
                  <a:ea typeface="黑体" pitchFamily="2" charset="-122"/>
                </a:rPr>
                <a:t>U</a:t>
              </a:r>
              <a:r>
                <a:rPr lang="en-US" altLang="zh-CN" sz="2400" i="1" baseline="-25000">
                  <a:solidFill>
                    <a:srgbClr val="800000"/>
                  </a:solidFill>
                  <a:latin typeface="Times New Roman" pitchFamily="18" charset="0"/>
                  <a:ea typeface="黑体" pitchFamily="2" charset="-122"/>
                </a:rPr>
                <a:t>ab</a:t>
              </a:r>
              <a:r>
                <a:rPr lang="zh-CN" altLang="en-US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表示</a:t>
              </a:r>
              <a:r>
                <a:rPr lang="en-US" altLang="zh-CN" sz="2400" i="1">
                  <a:solidFill>
                    <a:srgbClr val="800000"/>
                  </a:solidFill>
                  <a:latin typeface="Times New Roman" pitchFamily="18" charset="0"/>
                  <a:ea typeface="黑体" pitchFamily="2" charset="-122"/>
                </a:rPr>
                <a:t>a</a:t>
              </a:r>
              <a:r>
                <a:rPr lang="zh-CN" altLang="en-US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点的电位比</a:t>
              </a:r>
              <a:r>
                <a:rPr lang="en-US" altLang="zh-CN" sz="2400" i="1">
                  <a:solidFill>
                    <a:srgbClr val="800000"/>
                  </a:solidFill>
                  <a:latin typeface="Times New Roman" pitchFamily="18" charset="0"/>
                  <a:ea typeface="黑体" pitchFamily="2" charset="-122"/>
                </a:rPr>
                <a:t>b</a:t>
              </a:r>
              <a:r>
                <a:rPr lang="zh-CN" altLang="en-US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点的电位高 </a:t>
              </a:r>
            </a:p>
          </p:txBody>
        </p:sp>
        <p:sp>
          <p:nvSpPr>
            <p:cNvPr id="10249" name="Text Box 5"/>
            <p:cNvSpPr txBox="1">
              <a:spLocks noChangeArrowheads="1"/>
            </p:cNvSpPr>
            <p:nvPr/>
          </p:nvSpPr>
          <p:spPr bwMode="auto">
            <a:xfrm>
              <a:off x="3379" y="1570"/>
              <a:ext cx="19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(b)</a:t>
              </a:r>
              <a:r>
                <a:rPr lang="zh-CN" altLang="en-US" sz="24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用箭头符号来表示</a:t>
              </a:r>
            </a:p>
          </p:txBody>
        </p:sp>
        <p:pic>
          <p:nvPicPr>
            <p:cNvPr id="10250" name="Picture 6" descr="电位高低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115"/>
              <a:ext cx="5032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1222</Words>
  <Application>Microsoft Office PowerPoint</Application>
  <PresentationFormat>全屏显示(4:3)</PresentationFormat>
  <Paragraphs>157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Calibri</vt:lpstr>
      <vt:lpstr>宋体</vt:lpstr>
      <vt:lpstr>Arial</vt:lpstr>
      <vt:lpstr>黑体</vt:lpstr>
      <vt:lpstr>幼圆</vt:lpstr>
      <vt:lpstr>微软雅黑</vt:lpstr>
      <vt:lpstr>华文新魏</vt:lpstr>
      <vt:lpstr>Times New Roman</vt:lpstr>
      <vt:lpstr>楷体_GB2312</vt:lpstr>
      <vt:lpstr>Office 主题​​</vt:lpstr>
      <vt:lpstr>Adobe Photoshop Image</vt:lpstr>
      <vt:lpstr>电 工 技 术</vt:lpstr>
      <vt:lpstr>一、电流</vt:lpstr>
      <vt:lpstr>一、电流</vt:lpstr>
      <vt:lpstr>一、电流</vt:lpstr>
      <vt:lpstr>一、电流</vt:lpstr>
      <vt:lpstr>二、电位、电压和电动势</vt:lpstr>
      <vt:lpstr>二、电位、电压和电动势</vt:lpstr>
      <vt:lpstr>二、电位、电压和电动势</vt:lpstr>
      <vt:lpstr>二、电位、电压和电动势</vt:lpstr>
      <vt:lpstr>二、电位、电压和电动势</vt:lpstr>
      <vt:lpstr>三、电阻</vt:lpstr>
      <vt:lpstr>三、电阻</vt:lpstr>
      <vt:lpstr>三、电阻</vt:lpstr>
      <vt:lpstr>三、电阻</vt:lpstr>
      <vt:lpstr>三、电阻</vt:lpstr>
      <vt:lpstr>四、欧姆定律</vt:lpstr>
      <vt:lpstr>四、欧姆定律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53</cp:revision>
  <dcterms:created xsi:type="dcterms:W3CDTF">2012-01-31T05:34:08Z</dcterms:created>
  <dcterms:modified xsi:type="dcterms:W3CDTF">2012-04-24T05:09:19Z</dcterms:modified>
</cp:coreProperties>
</file>