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5" r:id="rId5"/>
    <p:sldId id="272" r:id="rId6"/>
    <p:sldId id="273" r:id="rId7"/>
    <p:sldId id="274" r:id="rId8"/>
    <p:sldId id="276" r:id="rId9"/>
    <p:sldId id="275" r:id="rId10"/>
    <p:sldId id="277" r:id="rId11"/>
    <p:sldId id="269" r:id="rId12"/>
    <p:sldId id="263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F37"/>
    <a:srgbClr val="FBDDF5"/>
    <a:srgbClr val="F4A6E6"/>
    <a:srgbClr val="F4A6A6"/>
    <a:srgbClr val="978D48"/>
    <a:srgbClr val="F8F5CC"/>
    <a:srgbClr val="E9E065"/>
    <a:srgbClr val="FBF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AB7FA-A624-4858-AF2A-003071500B9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E08E-E6E3-4BC4-8364-1B5DC51217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33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0AAB-BAB4-4016-BFD7-E95330D5394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5669-819E-4A31-BFD6-8197006631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28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EA07-8FB2-46DB-A55D-98AAD58FB5B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F9C2-BF1A-4894-9249-A73483B418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19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7ED58-D6AD-478B-A851-AC47A7C01F9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BBF1F-0F7A-4201-A032-7A9897AB78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5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1F7F4-1998-434A-8D64-08037606C76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F8191-84D3-44B1-B36B-C8A0035EFB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38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E52F-0AAC-412F-AE92-0ECD459ABC8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DC4F-50A2-4124-B42E-7B7A41536D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87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CD97-A501-4285-A5C9-34AAA15E5A7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ADDA-07DF-4A7B-B3E1-D03F99C5B6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35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4D54-FECC-4B0B-8A99-D302577ADE1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0174F-831D-4CAD-B8E7-04AF04CC4A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77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6B87-C596-4615-90A6-FBCCC0F598F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9E15A-8F1C-4BBE-BFBE-B4CFA07C29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37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8A32-420E-4BDE-9C07-D69BAC2BBAE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CE4A-C3FA-419C-A076-AEFB79A7FE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9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D3D1-9F97-4A3E-8093-D718B0D7815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9C37-0CA3-4BD1-8887-D811E86B4B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90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40000">
              <a:schemeClr val="bg1"/>
            </a:gs>
            <a:gs pos="100000">
              <a:schemeClr val="bg1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B7004E-E5EF-4CDE-A429-A2AECE48347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A419CF-61D7-4115-87CC-D54A238304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3300412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21" name="标题 1"/>
          <p:cNvSpPr>
            <a:spLocks noGrp="1"/>
          </p:cNvSpPr>
          <p:nvPr>
            <p:ph type="ctrTitle"/>
          </p:nvPr>
        </p:nvSpPr>
        <p:spPr>
          <a:xfrm>
            <a:off x="179388" y="1224440"/>
            <a:ext cx="8712076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电 工 技 术</a:t>
            </a:r>
          </a:p>
        </p:txBody>
      </p:sp>
      <p:sp>
        <p:nvSpPr>
          <p:cNvPr id="22" name="副标题 2"/>
          <p:cNvSpPr txBox="1">
            <a:spLocks/>
          </p:cNvSpPr>
          <p:nvPr/>
        </p:nvSpPr>
        <p:spPr>
          <a:xfrm>
            <a:off x="179388" y="2908300"/>
            <a:ext cx="8712200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电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与电路</a:t>
            </a:r>
          </a:p>
          <a:p>
            <a:pPr algn="r" fontAlgn="auto">
              <a:spcAft>
                <a:spcPts val="0"/>
              </a:spcAft>
              <a:defRPr/>
            </a:pPr>
            <a:endParaRPr lang="zh-CN" altLang="en-US" sz="3600" b="1" dirty="0" smtClean="0">
              <a:solidFill>
                <a:schemeClr val="tx2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24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4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二、电路的构成</a:t>
            </a:r>
            <a:endParaRPr lang="zh-CN" altLang="en-US" sz="34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323850" y="1412875"/>
            <a:ext cx="87122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所有电路都是由</a:t>
            </a:r>
            <a:r>
              <a:rPr lang="en-US" altLang="zh-CN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个部分组成：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电源</a:t>
            </a: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负载</a:t>
            </a: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导线</a:t>
            </a: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开关</a:t>
            </a: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11" name="Picture 4" descr="1-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00438"/>
            <a:ext cx="5283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1-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08275"/>
            <a:ext cx="20875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1-3c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084763"/>
            <a:ext cx="2155825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1331913" y="2852738"/>
            <a:ext cx="5473700" cy="3205162"/>
            <a:chOff x="839" y="1797"/>
            <a:chExt cx="3448" cy="2019"/>
          </a:xfrm>
        </p:grpSpPr>
        <p:sp>
          <p:nvSpPr>
            <p:cNvPr id="11287" name="Text Box 7"/>
            <p:cNvSpPr txBox="1">
              <a:spLocks noChangeArrowheads="1"/>
            </p:cNvSpPr>
            <p:nvPr/>
          </p:nvSpPr>
          <p:spPr bwMode="auto">
            <a:xfrm>
              <a:off x="3833" y="1797"/>
              <a:ext cx="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rgbClr val="800000"/>
                  </a:solidFill>
                  <a:ea typeface="黑体" pitchFamily="2" charset="-122"/>
                </a:rPr>
                <a:t>电源</a:t>
              </a:r>
            </a:p>
          </p:txBody>
        </p:sp>
        <p:sp>
          <p:nvSpPr>
            <p:cNvPr id="11288" name="Text Box 8"/>
            <p:cNvSpPr txBox="1">
              <a:spLocks noChangeArrowheads="1"/>
            </p:cNvSpPr>
            <p:nvPr/>
          </p:nvSpPr>
          <p:spPr bwMode="auto">
            <a:xfrm>
              <a:off x="839" y="3566"/>
              <a:ext cx="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rgbClr val="800000"/>
                  </a:solidFill>
                  <a:ea typeface="黑体" pitchFamily="2" charset="-122"/>
                </a:rPr>
                <a:t>电源</a:t>
              </a:r>
            </a:p>
          </p:txBody>
        </p:sp>
        <p:sp>
          <p:nvSpPr>
            <p:cNvPr id="11289" name="Line 15"/>
            <p:cNvSpPr>
              <a:spLocks noChangeShapeType="1"/>
            </p:cNvSpPr>
            <p:nvPr/>
          </p:nvSpPr>
          <p:spPr bwMode="auto">
            <a:xfrm flipH="1">
              <a:off x="3606" y="2024"/>
              <a:ext cx="408" cy="59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1403350" y="2852738"/>
            <a:ext cx="3960813" cy="2773362"/>
            <a:chOff x="884" y="1797"/>
            <a:chExt cx="2495" cy="1747"/>
          </a:xfrm>
        </p:grpSpPr>
        <p:sp>
          <p:nvSpPr>
            <p:cNvPr id="11284" name="Text Box 11"/>
            <p:cNvSpPr txBox="1">
              <a:spLocks noChangeArrowheads="1"/>
            </p:cNvSpPr>
            <p:nvPr/>
          </p:nvSpPr>
          <p:spPr bwMode="auto">
            <a:xfrm>
              <a:off x="2925" y="1797"/>
              <a:ext cx="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rgbClr val="800000"/>
                  </a:solidFill>
                  <a:ea typeface="黑体" pitchFamily="2" charset="-122"/>
                </a:rPr>
                <a:t>开关</a:t>
              </a:r>
            </a:p>
          </p:txBody>
        </p:sp>
        <p:sp>
          <p:nvSpPr>
            <p:cNvPr id="11285" name="Text Box 12"/>
            <p:cNvSpPr txBox="1">
              <a:spLocks noChangeArrowheads="1"/>
            </p:cNvSpPr>
            <p:nvPr/>
          </p:nvSpPr>
          <p:spPr bwMode="auto">
            <a:xfrm>
              <a:off x="884" y="3294"/>
              <a:ext cx="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rgbClr val="800000"/>
                  </a:solidFill>
                  <a:ea typeface="黑体" pitchFamily="2" charset="-122"/>
                </a:rPr>
                <a:t>开关</a:t>
              </a:r>
            </a:p>
          </p:txBody>
        </p:sp>
        <p:sp>
          <p:nvSpPr>
            <p:cNvPr id="11286" name="Line 16"/>
            <p:cNvSpPr>
              <a:spLocks noChangeShapeType="1"/>
            </p:cNvSpPr>
            <p:nvPr/>
          </p:nvSpPr>
          <p:spPr bwMode="auto">
            <a:xfrm flipH="1">
              <a:off x="3061" y="2024"/>
              <a:ext cx="46" cy="27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34925" y="3429000"/>
            <a:ext cx="3816350" cy="2447925"/>
            <a:chOff x="22" y="2160"/>
            <a:chExt cx="2404" cy="1542"/>
          </a:xfrm>
        </p:grpSpPr>
        <p:sp>
          <p:nvSpPr>
            <p:cNvPr id="11281" name="Text Box 9"/>
            <p:cNvSpPr txBox="1">
              <a:spLocks noChangeArrowheads="1"/>
            </p:cNvSpPr>
            <p:nvPr/>
          </p:nvSpPr>
          <p:spPr bwMode="auto">
            <a:xfrm>
              <a:off x="1746" y="2160"/>
              <a:ext cx="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rgbClr val="800000"/>
                  </a:solidFill>
                  <a:ea typeface="黑体" pitchFamily="2" charset="-122"/>
                </a:rPr>
                <a:t>负载</a:t>
              </a:r>
            </a:p>
          </p:txBody>
        </p:sp>
        <p:sp>
          <p:nvSpPr>
            <p:cNvPr id="11282" name="Text Box 10"/>
            <p:cNvSpPr txBox="1">
              <a:spLocks noChangeArrowheads="1"/>
            </p:cNvSpPr>
            <p:nvPr/>
          </p:nvSpPr>
          <p:spPr bwMode="auto">
            <a:xfrm>
              <a:off x="22" y="3452"/>
              <a:ext cx="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rgbClr val="800000"/>
                  </a:solidFill>
                  <a:ea typeface="黑体" pitchFamily="2" charset="-122"/>
                </a:rPr>
                <a:t>负载</a:t>
              </a:r>
            </a:p>
          </p:txBody>
        </p:sp>
        <p:sp>
          <p:nvSpPr>
            <p:cNvPr id="11283" name="Line 17"/>
            <p:cNvSpPr>
              <a:spLocks noChangeShapeType="1"/>
            </p:cNvSpPr>
            <p:nvPr/>
          </p:nvSpPr>
          <p:spPr bwMode="auto">
            <a:xfrm>
              <a:off x="1973" y="2387"/>
              <a:ext cx="453" cy="3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2700338" y="4437063"/>
            <a:ext cx="5614987" cy="1476375"/>
            <a:chOff x="1701" y="2795"/>
            <a:chExt cx="3537" cy="930"/>
          </a:xfrm>
        </p:grpSpPr>
        <p:sp>
          <p:nvSpPr>
            <p:cNvPr id="11278" name="Text Box 13"/>
            <p:cNvSpPr txBox="1">
              <a:spLocks noChangeArrowheads="1"/>
            </p:cNvSpPr>
            <p:nvPr/>
          </p:nvSpPr>
          <p:spPr bwMode="auto">
            <a:xfrm>
              <a:off x="4694" y="3249"/>
              <a:ext cx="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rgbClr val="800000"/>
                  </a:solidFill>
                  <a:ea typeface="黑体" pitchFamily="2" charset="-122"/>
                </a:rPr>
                <a:t>导线</a:t>
              </a:r>
            </a:p>
          </p:txBody>
        </p:sp>
        <p:sp>
          <p:nvSpPr>
            <p:cNvPr id="11279" name="Text Box 14"/>
            <p:cNvSpPr txBox="1">
              <a:spLocks noChangeArrowheads="1"/>
            </p:cNvSpPr>
            <p:nvPr/>
          </p:nvSpPr>
          <p:spPr bwMode="auto">
            <a:xfrm>
              <a:off x="1701" y="3475"/>
              <a:ext cx="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rgbClr val="800000"/>
                  </a:solidFill>
                  <a:ea typeface="黑体" pitchFamily="2" charset="-122"/>
                </a:rPr>
                <a:t>导线</a:t>
              </a:r>
            </a:p>
          </p:txBody>
        </p:sp>
        <p:sp>
          <p:nvSpPr>
            <p:cNvPr id="11280" name="Line 18"/>
            <p:cNvSpPr>
              <a:spLocks noChangeShapeType="1"/>
            </p:cNvSpPr>
            <p:nvPr/>
          </p:nvSpPr>
          <p:spPr bwMode="auto">
            <a:xfrm flipH="1">
              <a:off x="4921" y="2795"/>
              <a:ext cx="317" cy="49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8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8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8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8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8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301625" y="1704975"/>
            <a:ext cx="85407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电源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1625" y="2178050"/>
            <a:ext cx="8424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电源是把非电能转换成电能的装置。电源是电路工作的动力。上述手电筒电路中的电源，就是电池。 </a:t>
            </a:r>
          </a:p>
        </p:txBody>
      </p:sp>
      <p:sp>
        <p:nvSpPr>
          <p:cNvPr id="12" name="Rectangle 5"/>
          <p:cNvSpPr>
            <a:spLocks noRot="1" noChangeArrowheads="1"/>
          </p:cNvSpPr>
          <p:nvPr/>
        </p:nvSpPr>
        <p:spPr bwMode="auto">
          <a:xfrm>
            <a:off x="301625" y="3073400"/>
            <a:ext cx="85407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负载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1625" y="3494088"/>
            <a:ext cx="8424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负载是把电能转换成其他形式能的装置。如灯泡将电能转化为光能和热能。所有用电器、用电设备都可称作负载。</a:t>
            </a:r>
          </a:p>
        </p:txBody>
      </p:sp>
      <p:sp>
        <p:nvSpPr>
          <p:cNvPr id="14" name="Rectangle 7"/>
          <p:cNvSpPr>
            <a:spLocks noRot="1" noChangeArrowheads="1"/>
          </p:cNvSpPr>
          <p:nvPr/>
        </p:nvSpPr>
        <p:spPr bwMode="auto">
          <a:xfrm>
            <a:off x="301625" y="4441825"/>
            <a:ext cx="85407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导线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01625" y="4843463"/>
            <a:ext cx="8424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导线把电源和负载连接起来，组成一个闭合的通路，起着传输和分配电能的作用。</a:t>
            </a:r>
          </a:p>
        </p:txBody>
      </p:sp>
      <p:sp>
        <p:nvSpPr>
          <p:cNvPr id="16" name="Rectangle 9"/>
          <p:cNvSpPr>
            <a:spLocks noRot="1" noChangeArrowheads="1"/>
          </p:cNvSpPr>
          <p:nvPr/>
        </p:nvSpPr>
        <p:spPr bwMode="auto">
          <a:xfrm>
            <a:off x="301625" y="5810250"/>
            <a:ext cx="85407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开关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01625" y="6211888"/>
            <a:ext cx="842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开关是接通和断开电路的控制元件。</a:t>
            </a:r>
          </a:p>
        </p:txBody>
      </p:sp>
      <p:sp>
        <p:nvSpPr>
          <p:cNvPr id="18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4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二、电路的构成</a:t>
            </a:r>
            <a:endParaRPr lang="zh-CN" altLang="en-US" sz="34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Rectangle 2"/>
          <p:cNvSpPr txBox="1">
            <a:spLocks noRot="1" noChangeArrowheads="1"/>
          </p:cNvSpPr>
          <p:nvPr/>
        </p:nvSpPr>
        <p:spPr bwMode="auto">
          <a:xfrm>
            <a:off x="301625" y="1066800"/>
            <a:ext cx="75469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>
              <a:defRPr/>
            </a:pP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电路的构成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84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84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32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32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3317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标题 10"/>
          <p:cNvSpPr txBox="1">
            <a:spLocks/>
          </p:cNvSpPr>
          <p:nvPr/>
        </p:nvSpPr>
        <p:spPr>
          <a:xfrm>
            <a:off x="0" y="3810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3319" name="组合 1"/>
          <p:cNvGrpSpPr>
            <a:grpSpLocks/>
          </p:cNvGrpSpPr>
          <p:nvPr/>
        </p:nvGrpSpPr>
        <p:grpSpPr bwMode="auto">
          <a:xfrm>
            <a:off x="2022475" y="1682750"/>
            <a:ext cx="2014538" cy="4181475"/>
            <a:chOff x="2437209" y="1703388"/>
            <a:chExt cx="2015333" cy="4181475"/>
          </a:xfrm>
        </p:grpSpPr>
        <p:sp>
          <p:nvSpPr>
            <p:cNvPr id="54" name="圆角矩形 53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331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了解一下，哪些电池可以充电，哪些电池不能充电，电池的使用和充电又要注意哪些事项。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3332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13333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3335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36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7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8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339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334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3320" name="组合 2"/>
          <p:cNvGrpSpPr>
            <a:grpSpLocks/>
          </p:cNvGrpSpPr>
          <p:nvPr/>
        </p:nvGrpSpPr>
        <p:grpSpPr bwMode="auto">
          <a:xfrm>
            <a:off x="4787900" y="1682750"/>
            <a:ext cx="2016125" cy="4181475"/>
            <a:chOff x="4621213" y="1703388"/>
            <a:chExt cx="2016125" cy="4181475"/>
          </a:xfrm>
        </p:grpSpPr>
        <p:sp>
          <p:nvSpPr>
            <p:cNvPr id="65" name="圆角矩形 64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322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895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对照书中的图片，识别家中照明电路中的各个设备。有不认识的设备，请向家长请教。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3323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13324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3325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26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27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28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3329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我们的生活离不开电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8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323850" y="1484313"/>
            <a:ext cx="2325688" cy="2376487"/>
            <a:chOff x="204" y="935"/>
            <a:chExt cx="1465" cy="1497"/>
          </a:xfrm>
        </p:grpSpPr>
        <p:pic>
          <p:nvPicPr>
            <p:cNvPr id="3097" name="Picture 4" descr="做饭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935"/>
              <a:ext cx="1284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8" name="Text Box 5"/>
            <p:cNvSpPr txBox="1">
              <a:spLocks noChangeArrowheads="1"/>
            </p:cNvSpPr>
            <p:nvPr/>
          </p:nvSpPr>
          <p:spPr bwMode="auto">
            <a:xfrm>
              <a:off x="204" y="981"/>
              <a:ext cx="7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ea typeface="黑体" pitchFamily="2" charset="-122"/>
                </a:rPr>
                <a:t>做饭</a:t>
              </a:r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3635375" y="1412875"/>
            <a:ext cx="3152775" cy="1360488"/>
            <a:chOff x="2290" y="890"/>
            <a:chExt cx="1986" cy="857"/>
          </a:xfrm>
        </p:grpSpPr>
        <p:pic>
          <p:nvPicPr>
            <p:cNvPr id="3095" name="Picture 9" descr="照明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7E4BB"/>
                </a:clrFrom>
                <a:clrTo>
                  <a:srgbClr val="E7E4B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935"/>
              <a:ext cx="1625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6" name="Text Box 10"/>
            <p:cNvSpPr txBox="1">
              <a:spLocks noChangeArrowheads="1"/>
            </p:cNvSpPr>
            <p:nvPr/>
          </p:nvSpPr>
          <p:spPr bwMode="auto">
            <a:xfrm>
              <a:off x="3560" y="890"/>
              <a:ext cx="7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ea typeface="黑体" pitchFamily="2" charset="-122"/>
                </a:rPr>
                <a:t>照明</a:t>
              </a:r>
            </a:p>
          </p:txBody>
        </p: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2482850" y="2420938"/>
            <a:ext cx="2952750" cy="1543050"/>
            <a:chOff x="1564" y="1525"/>
            <a:chExt cx="1860" cy="972"/>
          </a:xfrm>
        </p:grpSpPr>
        <p:pic>
          <p:nvPicPr>
            <p:cNvPr id="3093" name="Picture 11" descr="空调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" y="1616"/>
              <a:ext cx="1860" cy="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4" name="Text Box 12"/>
            <p:cNvSpPr txBox="1">
              <a:spLocks noChangeArrowheads="1"/>
            </p:cNvSpPr>
            <p:nvPr/>
          </p:nvSpPr>
          <p:spPr bwMode="auto">
            <a:xfrm>
              <a:off x="1655" y="1525"/>
              <a:ext cx="7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ea typeface="黑体" pitchFamily="2" charset="-122"/>
                </a:rPr>
                <a:t>消暑</a:t>
              </a:r>
            </a:p>
          </p:txBody>
        </p:sp>
      </p:grp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323850" y="4005263"/>
            <a:ext cx="3808413" cy="2066925"/>
            <a:chOff x="204" y="2523"/>
            <a:chExt cx="2399" cy="1302"/>
          </a:xfrm>
        </p:grpSpPr>
        <p:pic>
          <p:nvPicPr>
            <p:cNvPr id="3091" name="Picture 13" descr="1-6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523"/>
              <a:ext cx="1855" cy="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2" name="Text Box 14"/>
            <p:cNvSpPr txBox="1">
              <a:spLocks noChangeArrowheads="1"/>
            </p:cNvSpPr>
            <p:nvPr/>
          </p:nvSpPr>
          <p:spPr bwMode="auto">
            <a:xfrm>
              <a:off x="204" y="2704"/>
              <a:ext cx="68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ea typeface="黑体" pitchFamily="2" charset="-122"/>
                </a:rPr>
                <a:t>工业生产</a:t>
              </a:r>
            </a:p>
          </p:txBody>
        </p:sp>
      </p:grp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4643438" y="4005263"/>
            <a:ext cx="3613150" cy="2060575"/>
            <a:chOff x="2925" y="2523"/>
            <a:chExt cx="2276" cy="1298"/>
          </a:xfrm>
        </p:grpSpPr>
        <p:pic>
          <p:nvPicPr>
            <p:cNvPr id="3089" name="Picture 15" descr="脱粒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2523"/>
              <a:ext cx="1731" cy="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0" name="Text Box 16"/>
            <p:cNvSpPr txBox="1">
              <a:spLocks noChangeArrowheads="1"/>
            </p:cNvSpPr>
            <p:nvPr/>
          </p:nvSpPr>
          <p:spPr bwMode="auto">
            <a:xfrm>
              <a:off x="2925" y="2659"/>
              <a:ext cx="680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ea typeface="黑体" pitchFamily="2" charset="-122"/>
                </a:rPr>
                <a:t>农业生产</a:t>
              </a:r>
            </a:p>
          </p:txBody>
        </p:sp>
      </p:grpSp>
      <p:sp>
        <p:nvSpPr>
          <p:cNvPr id="3084" name="Text Box 23"/>
          <p:cNvSpPr txBox="1">
            <a:spLocks noChangeArrowheads="1"/>
          </p:cNvSpPr>
          <p:nvPr/>
        </p:nvSpPr>
        <p:spPr bwMode="auto">
          <a:xfrm>
            <a:off x="482600" y="2698750"/>
            <a:ext cx="7834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grpSp>
        <p:nvGrpSpPr>
          <p:cNvPr id="33" name="Group 26"/>
          <p:cNvGrpSpPr>
            <a:grpSpLocks/>
          </p:cNvGrpSpPr>
          <p:nvPr/>
        </p:nvGrpSpPr>
        <p:grpSpPr bwMode="auto">
          <a:xfrm>
            <a:off x="6156325" y="1341438"/>
            <a:ext cx="2701925" cy="2519362"/>
            <a:chOff x="3878" y="845"/>
            <a:chExt cx="1702" cy="1587"/>
          </a:xfrm>
        </p:grpSpPr>
        <p:sp>
          <p:nvSpPr>
            <p:cNvPr id="3087" name="Text Box 8"/>
            <p:cNvSpPr txBox="1">
              <a:spLocks noChangeArrowheads="1"/>
            </p:cNvSpPr>
            <p:nvPr/>
          </p:nvSpPr>
          <p:spPr bwMode="auto">
            <a:xfrm>
              <a:off x="3878" y="1752"/>
              <a:ext cx="7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ea typeface="黑体" pitchFamily="2" charset="-122"/>
                </a:rPr>
                <a:t>取暖</a:t>
              </a:r>
            </a:p>
          </p:txBody>
        </p:sp>
        <p:pic>
          <p:nvPicPr>
            <p:cNvPr id="3088" name="Picture 25" descr="取暖a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" y="845"/>
              <a:ext cx="1520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0" y="2492375"/>
            <a:ext cx="9144000" cy="1555750"/>
          </a:xfrm>
          <a:prstGeom prst="rect">
            <a:avLst/>
          </a:prstGeom>
          <a:solidFill>
            <a:srgbClr val="CCFFFF">
              <a:alpha val="90000"/>
            </a:srgb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9600" b="1" dirty="0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什么是电？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4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一、从物质的内部结构认识电</a:t>
            </a:r>
            <a:endParaRPr lang="zh-CN" altLang="en-US" sz="34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2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03575" y="1700213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800000"/>
                </a:solidFill>
                <a:ea typeface="黑体" pitchFamily="2" charset="-122"/>
              </a:rPr>
              <a:t>物质的组成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188" y="2925763"/>
            <a:ext cx="936625" cy="26638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5400">
                <a:latin typeface="Times New Roman" pitchFamily="18" charset="0"/>
              </a:rPr>
              <a:t>物  质</a:t>
            </a:r>
            <a:endParaRPr lang="zh-CN" altLang="en-US" sz="540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51050" y="2925763"/>
            <a:ext cx="936625" cy="2663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5400">
                <a:latin typeface="Times New Roman" pitchFamily="18" charset="0"/>
              </a:rPr>
              <a:t>分  子</a:t>
            </a:r>
            <a:endParaRPr lang="zh-CN" altLang="en-US" sz="540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490913" y="2925763"/>
            <a:ext cx="936625" cy="26638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5400">
                <a:latin typeface="Times New Roman" pitchFamily="18" charset="0"/>
              </a:rPr>
              <a:t>原  子</a:t>
            </a:r>
            <a:endParaRPr lang="zh-CN" altLang="en-US" sz="540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076825" y="3068638"/>
            <a:ext cx="2376488" cy="93662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80008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5400">
                <a:latin typeface="Times New Roman" pitchFamily="18" charset="0"/>
              </a:rPr>
              <a:t>原子核</a:t>
            </a:r>
            <a:endParaRPr lang="zh-CN" altLang="en-US" sz="540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075238" y="4437063"/>
            <a:ext cx="2376487" cy="8651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5400">
                <a:latin typeface="Times New Roman" pitchFamily="18" charset="0"/>
              </a:rPr>
              <a:t>电  子</a:t>
            </a:r>
            <a:endParaRPr lang="zh-CN" altLang="en-US" sz="540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451725" y="3357563"/>
            <a:ext cx="1439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带正电荷</a:t>
            </a:r>
            <a:endParaRPr lang="zh-CN" altLang="en-US" sz="2400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547813" y="4221163"/>
            <a:ext cx="4540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AutoShape 19"/>
          <p:cNvSpPr>
            <a:spLocks/>
          </p:cNvSpPr>
          <p:nvPr/>
        </p:nvSpPr>
        <p:spPr bwMode="auto">
          <a:xfrm>
            <a:off x="4427538" y="3573463"/>
            <a:ext cx="576262" cy="1295400"/>
          </a:xfrm>
          <a:prstGeom prst="leftBrace">
            <a:avLst>
              <a:gd name="adj1" fmla="val 18733"/>
              <a:gd name="adj2" fmla="val 50000"/>
            </a:avLst>
          </a:prstGeom>
          <a:noFill/>
          <a:ln w="412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2987675" y="4221163"/>
            <a:ext cx="4540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7524750" y="4652963"/>
            <a:ext cx="1439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0800" bIns="1080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带负电荷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5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5125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301625" y="1066800"/>
            <a:ext cx="75469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>
              <a:defRPr/>
            </a:pP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原子核外电子分层排布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301625" y="2019300"/>
            <a:ext cx="455771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每个原子，都由一个带正电荷的原子核和一定数量带负电荷的电子所组成。</a:t>
            </a:r>
          </a:p>
          <a:p>
            <a:pPr>
              <a:defRPr/>
            </a:pPr>
            <a:endParaRPr lang="en-US" altLang="zh-CN" dirty="0"/>
          </a:p>
        </p:txBody>
      </p:sp>
      <p:pic>
        <p:nvPicPr>
          <p:cNvPr id="9" name="Picture 4" descr="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39963"/>
            <a:ext cx="34575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6659563" y="1608138"/>
            <a:ext cx="1873250" cy="2374900"/>
            <a:chOff x="4195" y="845"/>
            <a:chExt cx="1180" cy="1496"/>
          </a:xfrm>
        </p:grpSpPr>
        <p:sp>
          <p:nvSpPr>
            <p:cNvPr id="5140" name="Line 6"/>
            <p:cNvSpPr>
              <a:spLocks noChangeShapeType="1"/>
            </p:cNvSpPr>
            <p:nvPr/>
          </p:nvSpPr>
          <p:spPr bwMode="auto">
            <a:xfrm flipV="1">
              <a:off x="4195" y="1162"/>
              <a:ext cx="499" cy="117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513" y="845"/>
              <a:ext cx="86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pitchFamily="2" charset="-122"/>
                </a:rPr>
                <a:t>原子核</a:t>
              </a: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4932363" y="4919663"/>
            <a:ext cx="1008062" cy="1382712"/>
            <a:chOff x="3107" y="2931"/>
            <a:chExt cx="635" cy="871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107" y="3475"/>
              <a:ext cx="63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黑体" pitchFamily="2" charset="-122"/>
                </a:rPr>
                <a:t>原子</a:t>
              </a:r>
            </a:p>
          </p:txBody>
        </p:sp>
        <p:sp>
          <p:nvSpPr>
            <p:cNvPr id="5139" name="Line 8"/>
            <p:cNvSpPr>
              <a:spLocks noChangeShapeType="1"/>
            </p:cNvSpPr>
            <p:nvPr/>
          </p:nvSpPr>
          <p:spPr bwMode="auto">
            <a:xfrm flipV="1">
              <a:off x="3379" y="2931"/>
              <a:ext cx="227" cy="59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524750" y="5424488"/>
            <a:ext cx="1368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黑体" pitchFamily="2" charset="-122"/>
              </a:rPr>
              <a:t>电子层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 flipV="1">
            <a:off x="6877050" y="4056063"/>
            <a:ext cx="1209675" cy="1422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Rectangle 14"/>
          <p:cNvSpPr>
            <a:spLocks noRot="1" noChangeArrowheads="1"/>
          </p:cNvSpPr>
          <p:nvPr/>
        </p:nvSpPr>
        <p:spPr bwMode="auto">
          <a:xfrm>
            <a:off x="301625" y="4200525"/>
            <a:ext cx="455771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带负电荷的电子，围绕原子核，在各自所在的电子层中作高速运动。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7235825" y="3983038"/>
            <a:ext cx="865188" cy="15128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7667625" y="3767138"/>
            <a:ext cx="433388" cy="17287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01625" y="2122488"/>
            <a:ext cx="4414838" cy="397033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        能将原子和原子结合在一起的就是这种叫做“电子”的东西。一旦原子与原子排列起来形成分子，电子就会像在花丛中飞舞的蜜蜂一样运动起来。 </a:t>
            </a:r>
          </a:p>
        </p:txBody>
      </p:sp>
      <p:sp>
        <p:nvSpPr>
          <p:cNvPr id="24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4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一、从物质的内部结构认识电</a:t>
            </a:r>
            <a:endParaRPr lang="zh-CN" altLang="en-US" sz="34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4125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125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125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125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8" grpId="0"/>
      <p:bldP spid="19" grpId="0" animBg="1"/>
      <p:bldP spid="20" grpId="0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301625" y="1066800"/>
            <a:ext cx="75469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>
              <a:defRPr/>
            </a:pP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不同物质的原子有不同数目的电子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24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4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一、从物质的内部结构认识电</a:t>
            </a:r>
            <a:endParaRPr lang="zh-CN" altLang="en-US" sz="34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Rectangle 4"/>
          <p:cNvSpPr txBox="1">
            <a:spLocks noRot="1" noChangeArrowheads="1"/>
          </p:cNvSpPr>
          <p:nvPr/>
        </p:nvSpPr>
        <p:spPr bwMode="auto">
          <a:xfrm>
            <a:off x="323850" y="1887538"/>
            <a:ext cx="835183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不同的物质有不同的原子，它们所具有的电子数目也不一样。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一个铝原子，核外有</a:t>
            </a:r>
            <a:r>
              <a:rPr lang="en-US" altLang="zh-CN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个电子，分布在</a:t>
            </a:r>
            <a:r>
              <a:rPr lang="en-US" altLang="zh-CN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层电子层上，以很快的速度不停息地运动。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endParaRPr lang="en-US" altLang="zh-CN" sz="2800">
              <a:solidFill>
                <a:srgbClr val="45472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Rectangle 6"/>
          <p:cNvSpPr>
            <a:spLocks noRot="1" noChangeArrowheads="1"/>
          </p:cNvSpPr>
          <p:nvPr/>
        </p:nvSpPr>
        <p:spPr bwMode="auto">
          <a:xfrm>
            <a:off x="323850" y="3903663"/>
            <a:ext cx="86407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一个铜原子，核外有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29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个电子，分布在</a:t>
            </a: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层轨道上。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1403350" y="4838700"/>
            <a:ext cx="3024188" cy="1601788"/>
            <a:chOff x="884" y="2931"/>
            <a:chExt cx="1905" cy="1009"/>
          </a:xfrm>
        </p:grpSpPr>
        <p:pic>
          <p:nvPicPr>
            <p:cNvPr id="28" name="Picture 12" descr="铝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931"/>
              <a:ext cx="1020" cy="1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8" name="Text Box 17"/>
            <p:cNvSpPr txBox="1">
              <a:spLocks noChangeArrowheads="1"/>
            </p:cNvSpPr>
            <p:nvPr/>
          </p:nvSpPr>
          <p:spPr bwMode="auto">
            <a:xfrm>
              <a:off x="1927" y="3249"/>
              <a:ext cx="86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ea typeface="黑体" pitchFamily="2" charset="-122"/>
                </a:rPr>
                <a:t>铝原子</a:t>
              </a:r>
            </a:p>
          </p:txBody>
        </p:sp>
      </p:grp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5076825" y="4622800"/>
            <a:ext cx="3198813" cy="1830388"/>
            <a:chOff x="3198" y="2795"/>
            <a:chExt cx="2015" cy="1153"/>
          </a:xfrm>
        </p:grpSpPr>
        <p:pic>
          <p:nvPicPr>
            <p:cNvPr id="31" name="Picture 13" descr="铜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2795"/>
              <a:ext cx="1120" cy="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6" name="Text Box 19"/>
            <p:cNvSpPr txBox="1">
              <a:spLocks noChangeArrowheads="1"/>
            </p:cNvSpPr>
            <p:nvPr/>
          </p:nvSpPr>
          <p:spPr bwMode="auto">
            <a:xfrm>
              <a:off x="4351" y="3249"/>
              <a:ext cx="86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ea typeface="黑体" pitchFamily="2" charset="-122"/>
                </a:rPr>
                <a:t>铜原子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6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301625" y="1066800"/>
            <a:ext cx="75469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>
              <a:defRPr/>
            </a:pP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电的形成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24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4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一、从物质的内部结构认识电</a:t>
            </a:r>
            <a:endParaRPr lang="zh-CN" altLang="en-US" sz="34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 bwMode="auto">
          <a:xfrm>
            <a:off x="301625" y="1752600"/>
            <a:ext cx="85407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正电荷与负电荷有同性相斥异性相吸的特性。在正常状态下，原子核中所带的正电荷数与核外电子所带负电荷数是相等的，所以原子呈电中性。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由于处于最外层轨道上的电子受原子核的吸引力比较弱，很容易脱离原子核的束缚跑到轨道外面去，从而成为“自由电子”。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这种自由电子，通常会朝各个方向运动，一旦它能朝确定的方向流动，便构成了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</a:t>
            </a: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301625" y="1066800"/>
            <a:ext cx="75469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>
              <a:defRPr/>
            </a:pP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静电和动电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24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4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一、从物质的内部结构认识电</a:t>
            </a:r>
            <a:endParaRPr lang="zh-CN" altLang="en-US" sz="34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 bwMode="auto">
          <a:xfrm>
            <a:off x="301625" y="1752600"/>
            <a:ext cx="85407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我们平时所说的电分为两种：静电和动电。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物体摩擦后所产生的电荷，积聚在物体表面不动，这就叫做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静电</a:t>
            </a: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在合上开关的电路中，电能按固定的方向接近稳定地流动，这就叫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动电</a:t>
            </a:r>
            <a:r>
              <a:rPr lang="zh-CN" altLang="en-US" sz="28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301625" y="1066800"/>
            <a:ext cx="75469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>
              <a:defRPr/>
            </a:pP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导体和绝缘体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24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4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一、从物质的内部结构认识电</a:t>
            </a:r>
            <a:endParaRPr lang="zh-CN" altLang="en-US" sz="34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2413" y="2287588"/>
            <a:ext cx="55435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一切物质都由带电粒子组成，为什么有的容易导电，有的不容易导电？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5288" y="2451100"/>
            <a:ext cx="540067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这与物质中的原子，其电子是否容易脱离原子而自由移动有关。</a:t>
            </a:r>
            <a:r>
              <a:rPr lang="zh-CN" altLang="en-US" sz="3600" dirty="0">
                <a:solidFill>
                  <a:schemeClr val="accent4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pic>
        <p:nvPicPr>
          <p:cNvPr id="922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773238"/>
            <a:ext cx="266065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301625" y="1066800"/>
            <a:ext cx="75469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l">
              <a:defRPr/>
            </a:pP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导体和绝缘体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24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34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一、从物质的内部结构认识电</a:t>
            </a:r>
            <a:endParaRPr lang="zh-CN" altLang="en-US" sz="34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5"/>
          <p:cNvSpPr txBox="1">
            <a:spLocks noRot="1" noChangeArrowheads="1"/>
          </p:cNvSpPr>
          <p:nvPr/>
        </p:nvSpPr>
        <p:spPr bwMode="auto">
          <a:xfrm>
            <a:off x="301625" y="1824038"/>
            <a:ext cx="8540750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金、银、铜、铝等金属材料，原子对它们的一些电子的束缚较弱，这些电子亦即自由电子，能自由地从一个原子的周围移动到另一个原子的周围。所以金属材料具有良好的导电性能，故称为导体。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空气、玻璃、云母、橡胶、塑料、陶瓷以及干燥的木材等材料，原子是紧紧束缚着它们的电子的，自由电子很少。所以这些材料的导电性就差，故称为</a:t>
            </a: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绝缘体</a:t>
            </a:r>
            <a:r>
              <a:rPr lang="zh-CN" altLang="en-US" sz="24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zh-CN" altLang="en-US" sz="24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还有些材料，如硅、锗等，其内部的自由电子数比导体少很多，但比绝缘体却多一些；或者在常温下自由电子数不多，但随着温度的升高自由电子数会显著增加。这些物体的导电性能界于导体与绝缘体之间，故称为</a:t>
            </a: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半导体</a:t>
            </a:r>
            <a:r>
              <a:rPr lang="zh-CN" altLang="en-US" sz="2400">
                <a:solidFill>
                  <a:srgbClr val="45472B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沉稳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906</Words>
  <Application>Microsoft Office PowerPoint</Application>
  <PresentationFormat>全屏显示(4:3)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Calibri</vt:lpstr>
      <vt:lpstr>宋体</vt:lpstr>
      <vt:lpstr>Arial</vt:lpstr>
      <vt:lpstr>黑体</vt:lpstr>
      <vt:lpstr>幼圆</vt:lpstr>
      <vt:lpstr>微软雅黑</vt:lpstr>
      <vt:lpstr>Times New Roman</vt:lpstr>
      <vt:lpstr>楷体_GB2312</vt:lpstr>
      <vt:lpstr>华文新魏</vt:lpstr>
      <vt:lpstr>Office 主题​​</vt:lpstr>
      <vt:lpstr>电 工 技 术</vt:lpstr>
      <vt:lpstr>我们的生活离不开电</vt:lpstr>
      <vt:lpstr>一、从物质的内部结构认识电</vt:lpstr>
      <vt:lpstr>一、从物质的内部结构认识电</vt:lpstr>
      <vt:lpstr>一、从物质的内部结构认识电</vt:lpstr>
      <vt:lpstr>一、从物质的内部结构认识电</vt:lpstr>
      <vt:lpstr>一、从物质的内部结构认识电</vt:lpstr>
      <vt:lpstr>一、从物质的内部结构认识电</vt:lpstr>
      <vt:lpstr>一、从物质的内部结构认识电</vt:lpstr>
      <vt:lpstr>二、电路的构成</vt:lpstr>
      <vt:lpstr>二、电路的构成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50</cp:revision>
  <dcterms:created xsi:type="dcterms:W3CDTF">2012-01-31T05:34:08Z</dcterms:created>
  <dcterms:modified xsi:type="dcterms:W3CDTF">2012-04-24T05:09:00Z</dcterms:modified>
</cp:coreProperties>
</file>